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74" r:id="rId5"/>
    <p:sldId id="269" r:id="rId6"/>
    <p:sldId id="259" r:id="rId7"/>
    <p:sldId id="260" r:id="rId8"/>
    <p:sldId id="261" r:id="rId9"/>
    <p:sldId id="262" r:id="rId10"/>
    <p:sldId id="270" r:id="rId11"/>
    <p:sldId id="264" r:id="rId12"/>
    <p:sldId id="265" r:id="rId13"/>
    <p:sldId id="266" r:id="rId14"/>
    <p:sldId id="272" r:id="rId15"/>
    <p:sldId id="267" r:id="rId16"/>
    <p:sldId id="268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447"/>
    <a:srgbClr val="DAEAC8"/>
    <a:srgbClr val="0A4A8E"/>
    <a:srgbClr val="BED87F"/>
    <a:srgbClr val="174C83"/>
    <a:srgbClr val="CE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2"/>
    <p:restoredTop sz="84136" autoAdjust="0"/>
  </p:normalViewPr>
  <p:slideViewPr>
    <p:cSldViewPr snapToGrid="0" snapToObjects="1">
      <p:cViewPr varScale="1">
        <p:scale>
          <a:sx n="126" d="100"/>
          <a:sy n="126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6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45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388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56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56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721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451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75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56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98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29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FEA2-1D61-DB41-8AC8-8C2C1D764192}" type="datetimeFigureOut">
              <a:rPr lang="en-NL" smtClean="0"/>
              <a:t>01/05/2023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125F-02C9-CD4E-BE4B-060A32924D3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32D11C-11D7-F848-9F7C-22630BE0E82A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C441FA-9301-2341-A0C6-38C6319B87B2}"/>
              </a:ext>
            </a:extLst>
          </p:cNvPr>
          <p:cNvGrpSpPr/>
          <p:nvPr/>
        </p:nvGrpSpPr>
        <p:grpSpPr>
          <a:xfrm>
            <a:off x="4118717" y="76203"/>
            <a:ext cx="4834782" cy="4876797"/>
            <a:chOff x="4118717" y="76203"/>
            <a:chExt cx="4834782" cy="487679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E93B29F-76C2-DB41-8354-3743C92E41D2}"/>
                </a:ext>
              </a:extLst>
            </p:cNvPr>
            <p:cNvSpPr/>
            <p:nvPr/>
          </p:nvSpPr>
          <p:spPr>
            <a:xfrm>
              <a:off x="6971040" y="76203"/>
              <a:ext cx="1982459" cy="4876797"/>
            </a:xfrm>
            <a:prstGeom prst="roundRect">
              <a:avLst>
                <a:gd name="adj" fmla="val 5567"/>
              </a:avLst>
            </a:pr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4614" t="6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pic>
          <p:nvPicPr>
            <p:cNvPr id="29" name="Picture 28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8C136BA3-1B3D-294A-AD49-263AD222A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8717" y="1770260"/>
              <a:ext cx="3950704" cy="3182740"/>
            </a:xfrm>
            <a:prstGeom prst="rect">
              <a:avLst/>
            </a:prstGeom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54ED-A940-844D-AACE-3DCCEA1EC345}"/>
              </a:ext>
            </a:extLst>
          </p:cNvPr>
          <p:cNvGrpSpPr/>
          <p:nvPr/>
        </p:nvGrpSpPr>
        <p:grpSpPr>
          <a:xfrm>
            <a:off x="531341" y="1495268"/>
            <a:ext cx="3344560" cy="1988129"/>
            <a:chOff x="531341" y="1495268"/>
            <a:chExt cx="3344560" cy="19881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A0B7CC-1DA5-0F4B-A075-D4AD01C78B91}"/>
                </a:ext>
              </a:extLst>
            </p:cNvPr>
            <p:cNvSpPr txBox="1"/>
            <p:nvPr/>
          </p:nvSpPr>
          <p:spPr>
            <a:xfrm>
              <a:off x="531341" y="2872973"/>
              <a:ext cx="3183919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NL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Afspraken over vaste groente- </a:t>
              </a:r>
            </a:p>
            <a:p>
              <a:pPr>
                <a:spcAft>
                  <a:spcPts val="150"/>
                </a:spcAft>
              </a:pPr>
              <a:r>
                <a:rPr lang="en-NL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fruitdagen op school.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C46C80-2317-C84A-943F-72270604045C}"/>
                </a:ext>
              </a:extLst>
            </p:cNvPr>
            <p:cNvGrpSpPr/>
            <p:nvPr/>
          </p:nvGrpSpPr>
          <p:grpSpPr>
            <a:xfrm>
              <a:off x="531341" y="1495268"/>
              <a:ext cx="3344560" cy="1324849"/>
              <a:chOff x="469559" y="373793"/>
              <a:chExt cx="3344560" cy="132484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84CC6-FB13-7B45-995D-478B58BDB198}"/>
                  </a:ext>
                </a:extLst>
              </p:cNvPr>
              <p:cNvSpPr txBox="1"/>
              <p:nvPr/>
            </p:nvSpPr>
            <p:spPr>
              <a:xfrm>
                <a:off x="469559" y="373793"/>
                <a:ext cx="3344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Groente- en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4EFD65C-994E-FA40-B820-06ADDC9C8AB1}"/>
                  </a:ext>
                </a:extLst>
              </p:cNvPr>
              <p:cNvSpPr/>
              <p:nvPr/>
            </p:nvSpPr>
            <p:spPr>
              <a:xfrm>
                <a:off x="469559" y="929201"/>
                <a:ext cx="33445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fruitbeleid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4A236D-42C2-5945-8D57-BC7F014BBA9C}"/>
                </a:ext>
              </a:extLst>
            </p:cNvPr>
            <p:cNvCxnSpPr>
              <a:cxnSpLocks/>
            </p:cNvCxnSpPr>
            <p:nvPr/>
          </p:nvCxnSpPr>
          <p:spPr>
            <a:xfrm>
              <a:off x="652130" y="2751765"/>
              <a:ext cx="269358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6FB7A6-D732-1445-AB56-10DFBE3C2D73}"/>
              </a:ext>
            </a:extLst>
          </p:cNvPr>
          <p:cNvGrpSpPr/>
          <p:nvPr/>
        </p:nvGrpSpPr>
        <p:grpSpPr>
          <a:xfrm>
            <a:off x="8085665" y="4077340"/>
            <a:ext cx="964466" cy="1055608"/>
            <a:chOff x="8085665" y="4077340"/>
            <a:chExt cx="964466" cy="10556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974F72-AD77-734C-92F9-68DEC92880D1}"/>
                </a:ext>
              </a:extLst>
            </p:cNvPr>
            <p:cNvSpPr/>
            <p:nvPr/>
          </p:nvSpPr>
          <p:spPr>
            <a:xfrm>
              <a:off x="8459857" y="4604746"/>
              <a:ext cx="528202" cy="528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7C8E5C26-BD29-5E46-BDFD-B754C2AA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5665" y="4077340"/>
              <a:ext cx="964466" cy="98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97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F7060-C92F-664C-A355-767E2582B34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79757E-4889-9348-9749-DF633570BD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D37F011-F5F5-6B48-8994-DDAC0486152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2" name="Tekstvak 2">
            <a:extLst>
              <a:ext uri="{FF2B5EF4-FFF2-40B4-BE49-F238E27FC236}">
                <a16:creationId xmlns:a16="http://schemas.microsoft.com/office/drawing/2014/main" id="{4A561B7F-2F17-8944-AAF3-F1EF24A5137B}"/>
              </a:ext>
            </a:extLst>
          </p:cNvPr>
          <p:cNvSpPr txBox="1"/>
          <p:nvPr/>
        </p:nvSpPr>
        <p:spPr>
          <a:xfrm>
            <a:off x="614220" y="669993"/>
            <a:ext cx="6802800" cy="431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2a. Van start</a:t>
            </a:r>
          </a:p>
          <a:p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Leg de groente- en fruitdagen vast in het schoolbeleid en kies een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goede manier om te starten. Hieronder een aantal voorbeelden: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“Tijdens het EU-Schoolfruit- en groenteprogramma vragen wij ouders om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 de overige dagen groente en fruit mee te geven. Na het programma geven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op alle schooldagen groente en fruit mee.”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“Wij zijn gestart bij de onderbouw en middenbouw. Na drie jaar was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hele school om.”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“Wij zijn begonnen met 2 vaste groente- en fruitdagen en hebben dit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steeds uitgebreid. Nu eten de kinderen in de kleine pauze allemaal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elke dag groente en fruit.”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“We zijn gelijk met 5 vaste groente- en fruitdagen begonnen.”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564DF0-7319-714F-B7C6-960BCC0775F6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AC533A7-5683-BA43-8E4C-5019C05EF5E7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258068B9-DC7A-D54F-963B-7AC287F6AB58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6">
              <a:extLst>
                <a:ext uri="{FF2B5EF4-FFF2-40B4-BE49-F238E27FC236}">
                  <a16:creationId xmlns:a16="http://schemas.microsoft.com/office/drawing/2014/main" id="{B074F4CA-F052-2342-86E8-51E0E0D6D8C7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06EB5B-190D-9643-9417-6DEF2BBD6E4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42178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571201"/>
            <a:ext cx="8197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2b. Communiceer over de afspraken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Vermeld de afspraken in de schoolgids en op de website.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Plaats regelmatig een item in de nieuwsbrief, ouder-app of social media.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Een aansprekende foto of leuk bericht kan wonderen doen.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Benoem de afspraken bij een intakegesprek met nieuwe ouders.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E34B-40C0-354D-BC48-2BA436CF2A34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105EC87-FA8A-8541-B8E8-01386060C1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2F3AFAA9-BEBF-BF4C-ACA3-E7463D767913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FDBF183-6608-B849-91F7-4ACD8B42C300}"/>
              </a:ext>
            </a:extLst>
          </p:cNvPr>
          <p:cNvSpPr/>
          <p:nvPr/>
        </p:nvSpPr>
        <p:spPr>
          <a:xfrm>
            <a:off x="8954530" y="1520442"/>
            <a:ext cx="189470" cy="353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080195-7172-484E-AAE6-10F872D49A3B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26718C-2723-8C47-9615-1AB510547277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C6B37D8-FADD-5145-855F-68978BC85122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23" name="Oval Callout 22">
              <a:extLst>
                <a:ext uri="{FF2B5EF4-FFF2-40B4-BE49-F238E27FC236}">
                  <a16:creationId xmlns:a16="http://schemas.microsoft.com/office/drawing/2014/main" id="{05334387-6DE4-1C47-8B34-383D7C607A62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6">
              <a:extLst>
                <a:ext uri="{FF2B5EF4-FFF2-40B4-BE49-F238E27FC236}">
                  <a16:creationId xmlns:a16="http://schemas.microsoft.com/office/drawing/2014/main" id="{22335B93-257B-AA4F-9E47-C99F492B1488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7912F2-4285-C44A-9669-892E920DBCC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69701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7B4BB-7D39-1543-AC98-5729324C5950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9BA1C2D-0171-DE4C-9507-79810B129545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BDA98378-475D-E844-AC9F-5FD715B39E1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873AFB-8068-E14A-9B67-F9C0939BF14D}"/>
              </a:ext>
            </a:extLst>
          </p:cNvPr>
          <p:cNvGrpSpPr/>
          <p:nvPr/>
        </p:nvGrpSpPr>
        <p:grpSpPr>
          <a:xfrm>
            <a:off x="573765" y="789184"/>
            <a:ext cx="6966578" cy="3850744"/>
            <a:chOff x="573765" y="789184"/>
            <a:chExt cx="6966578" cy="3850744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789184"/>
              <a:ext cx="6702246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2c. Handhaaf het nieuwe beleid</a:t>
              </a:r>
            </a:p>
            <a:p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Bespreek wat het team doet wanneer de afspraken niet worden nageleefd.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Wat doet een leerkracht wanneer een kind iets anders dan groente of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fruit mee heeft?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Ga bij voorkeur in gesprek met de ouder/verzorger.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Wanneer iedereen zich aan de afspraken houdt dan wordt het in een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paar weken de gewoonte.</a:t>
              </a:r>
            </a:p>
          </p:txBody>
        </p:sp>
        <p:sp>
          <p:nvSpPr>
            <p:cNvPr id="24" name="Tekstvak 2">
              <a:extLst>
                <a:ext uri="{FF2B5EF4-FFF2-40B4-BE49-F238E27FC236}">
                  <a16:creationId xmlns:a16="http://schemas.microsoft.com/office/drawing/2014/main" id="{DF7DF6E9-E191-0543-AA7C-F9143DD7A352}"/>
                </a:ext>
              </a:extLst>
            </p:cNvPr>
            <p:cNvSpPr txBox="1"/>
            <p:nvPr/>
          </p:nvSpPr>
          <p:spPr>
            <a:xfrm>
              <a:off x="589131" y="3649913"/>
              <a:ext cx="6951212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Voorbeelden van aanpak andere scholen: 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“Ik geef de koeken weer mee naar huis.”</a:t>
              </a:r>
              <a:b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“Wanneer een kind een keer geen groente of fruit meeneemt dan wordt er gedeeld.”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“We hebben een fruitschaal op school voor kinderen die niets </a:t>
              </a:r>
              <a:r>
                <a:rPr lang="nl-NL" sz="100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mee hebben.”</a:t>
              </a:r>
              <a:endParaRPr lang="nl-NL" sz="1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DA22068-664D-3C46-BDB4-EDD57181863C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3A124B-A506-B046-B904-CF4694B0688A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B3C82E5-666E-694E-92B8-243E67030DD1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30" name="Oval Callout 29">
              <a:extLst>
                <a:ext uri="{FF2B5EF4-FFF2-40B4-BE49-F238E27FC236}">
                  <a16:creationId xmlns:a16="http://schemas.microsoft.com/office/drawing/2014/main" id="{7A495C79-ED38-4E4E-9DAC-0EC6989158C6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6">
              <a:extLst>
                <a:ext uri="{FF2B5EF4-FFF2-40B4-BE49-F238E27FC236}">
                  <a16:creationId xmlns:a16="http://schemas.microsoft.com/office/drawing/2014/main" id="{7A787012-E720-2F47-A6AC-08539C99693C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E98269-1206-DE4E-93DF-E704D68E610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407516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518569"/>
            <a:ext cx="8197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Evalueer</a:t>
            </a: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Plan een evaluatiemoment in zodat alle ervaringen besproken kunnen worden.</a:t>
            </a:r>
          </a:p>
          <a:p>
            <a:endParaRPr lang="nl-NL" sz="1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Wat vindt het team van de afspraken?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Lukt het alle teamleden de afspraken na te leven?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Wat gaat er goed? Wat kan er beter?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D3AA4-E674-7649-B0BA-7F4128DE47FF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53F0DD-EAB5-D446-8A8B-8A1A17D3131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03B51E7-C3D8-444D-A19C-F1728A9F561A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01768D-0152-A140-BB4E-790B228C619C}"/>
              </a:ext>
            </a:extLst>
          </p:cNvPr>
          <p:cNvGrpSpPr/>
          <p:nvPr/>
        </p:nvGrpSpPr>
        <p:grpSpPr>
          <a:xfrm>
            <a:off x="7344924" y="835959"/>
            <a:ext cx="1615991" cy="3917547"/>
            <a:chOff x="7344924" y="1324098"/>
            <a:chExt cx="1615991" cy="391754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852EE14-5201-1F4A-B5DA-4C783BD38291}"/>
                </a:ext>
              </a:extLst>
            </p:cNvPr>
            <p:cNvSpPr/>
            <p:nvPr/>
          </p:nvSpPr>
          <p:spPr>
            <a:xfrm>
              <a:off x="7733065" y="1324098"/>
              <a:ext cx="1227850" cy="3917547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1407" t="2852" b="189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207FDAFB-6042-8D48-874F-6C4A602F3143}"/>
                </a:ext>
              </a:extLst>
            </p:cNvPr>
            <p:cNvSpPr/>
            <p:nvPr/>
          </p:nvSpPr>
          <p:spPr>
            <a:xfrm rot="12600000">
              <a:off x="7345249" y="302751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6">
              <a:extLst>
                <a:ext uri="{FF2B5EF4-FFF2-40B4-BE49-F238E27FC236}">
                  <a16:creationId xmlns:a16="http://schemas.microsoft.com/office/drawing/2014/main" id="{F4CED7CB-A4E5-6D42-8ABC-C13C407291EC}"/>
                </a:ext>
              </a:extLst>
            </p:cNvPr>
            <p:cNvSpPr txBox="1"/>
            <p:nvPr/>
          </p:nvSpPr>
          <p:spPr>
            <a:xfrm>
              <a:off x="7344924" y="3409799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3.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Evalueren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2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D3AA4-E674-7649-B0BA-7F4128DE47FF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53F0DD-EAB5-D446-8A8B-8A1A17D3131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03B51E7-C3D8-444D-A19C-F1728A9F561A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6" name="Tekstvak 2">
            <a:extLst>
              <a:ext uri="{FF2B5EF4-FFF2-40B4-BE49-F238E27FC236}">
                <a16:creationId xmlns:a16="http://schemas.microsoft.com/office/drawing/2014/main" id="{3685714F-2F82-BA46-88E7-4CACB13B4E01}"/>
              </a:ext>
            </a:extLst>
          </p:cNvPr>
          <p:cNvSpPr txBox="1"/>
          <p:nvPr/>
        </p:nvSpPr>
        <p:spPr>
          <a:xfrm>
            <a:off x="573765" y="1383542"/>
            <a:ext cx="6805566" cy="238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4. Ondersteuning</a:t>
            </a: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Wilt u van gedachten wisselen over schoolfruitbeleid? </a:t>
            </a:r>
          </a:p>
          <a:p>
            <a:endParaRPr lang="nl-NL" sz="1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Neem dan contact op met een van onderstaande contactpersonen: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Gezonde School Adviseur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JOGG regisseur </a:t>
            </a: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(alleen in JOGG gemeenten*).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Steunpunt EU-Schoolfruit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34BEC-16BC-B64D-A56D-E590B3969B63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C121BE-104F-754F-8F29-2F7ECAA1239D}"/>
              </a:ext>
            </a:extLst>
          </p:cNvPr>
          <p:cNvGrpSpPr/>
          <p:nvPr/>
        </p:nvGrpSpPr>
        <p:grpSpPr>
          <a:xfrm>
            <a:off x="7504607" y="1406659"/>
            <a:ext cx="1579269" cy="3546341"/>
            <a:chOff x="7504607" y="1406659"/>
            <a:chExt cx="1579269" cy="354634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4F002DB-4216-C04D-BDDB-99E0AFAB4EE4}"/>
                </a:ext>
              </a:extLst>
            </p:cNvPr>
            <p:cNvSpPr/>
            <p:nvPr/>
          </p:nvSpPr>
          <p:spPr>
            <a:xfrm flipH="1">
              <a:off x="7504607" y="2440579"/>
              <a:ext cx="1575199" cy="2512421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117" t="149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C186F315-B7A6-1442-AFC6-BF3DB6681209}"/>
                </a:ext>
              </a:extLst>
            </p:cNvPr>
            <p:cNvSpPr/>
            <p:nvPr/>
          </p:nvSpPr>
          <p:spPr>
            <a:xfrm rot="19252692">
              <a:off x="7652373" y="140665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2" name="Tekstvak 6">
              <a:extLst>
                <a:ext uri="{FF2B5EF4-FFF2-40B4-BE49-F238E27FC236}">
                  <a16:creationId xmlns:a16="http://schemas.microsoft.com/office/drawing/2014/main" id="{CC7B5D56-4EC5-E842-AF69-F0460429B6F6}"/>
                </a:ext>
              </a:extLst>
            </p:cNvPr>
            <p:cNvSpPr txBox="1"/>
            <p:nvPr/>
          </p:nvSpPr>
          <p:spPr>
            <a:xfrm>
              <a:off x="7590323" y="1750980"/>
              <a:ext cx="1493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4.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Ondersteuning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57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835A86-0672-0348-98A2-C1FF64B274AD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75CA96-B519-CF4A-93AB-42AA543C69E0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kstvak 6">
              <a:extLst>
                <a:ext uri="{FF2B5EF4-FFF2-40B4-BE49-F238E27FC236}">
                  <a16:creationId xmlns:a16="http://schemas.microsoft.com/office/drawing/2014/main" id="{3BDFB32E-CF0B-014F-B4D5-0198A27089C1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81C0E-D018-3044-B509-352575D0A6AF}"/>
              </a:ext>
            </a:extLst>
          </p:cNvPr>
          <p:cNvSpPr/>
          <p:nvPr/>
        </p:nvSpPr>
        <p:spPr>
          <a:xfrm rot="5400000">
            <a:off x="2029574" y="-1684872"/>
            <a:ext cx="201525" cy="357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788DC-6037-514C-B2F3-7DA8B3E42546}"/>
              </a:ext>
            </a:extLst>
          </p:cNvPr>
          <p:cNvSpPr/>
          <p:nvPr/>
        </p:nvSpPr>
        <p:spPr>
          <a:xfrm rot="5400000">
            <a:off x="7257603" y="3264280"/>
            <a:ext cx="201525" cy="357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F4E5F-B49C-9140-A249-C116B8E849C1}"/>
              </a:ext>
            </a:extLst>
          </p:cNvPr>
          <p:cNvSpPr txBox="1"/>
          <p:nvPr/>
        </p:nvSpPr>
        <p:spPr>
          <a:xfrm>
            <a:off x="520907" y="2187029"/>
            <a:ext cx="637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b="1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 met die banaan!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D333E2-7560-1F4A-B71E-88DA590C73AB}"/>
              </a:ext>
            </a:extLst>
          </p:cNvPr>
          <p:cNvGrpSpPr/>
          <p:nvPr/>
        </p:nvGrpSpPr>
        <p:grpSpPr>
          <a:xfrm>
            <a:off x="0" y="203562"/>
            <a:ext cx="9144000" cy="4939938"/>
            <a:chOff x="0" y="203562"/>
            <a:chExt cx="9144000" cy="493993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5C8F2A9-B3AA-6D44-ABF9-679FDD6CD674}"/>
                </a:ext>
              </a:extLst>
            </p:cNvPr>
            <p:cNvSpPr/>
            <p:nvPr/>
          </p:nvSpPr>
          <p:spPr>
            <a:xfrm>
              <a:off x="7160747" y="203562"/>
              <a:ext cx="1981265" cy="4736738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198" t="535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EE1253B-F7D7-8449-9D2E-746B9B76CE48}"/>
                </a:ext>
              </a:extLst>
            </p:cNvPr>
            <p:cNvSpPr/>
            <p:nvPr/>
          </p:nvSpPr>
          <p:spPr>
            <a:xfrm>
              <a:off x="0" y="3487783"/>
              <a:ext cx="9144000" cy="1655717"/>
            </a:xfrm>
            <a:custGeom>
              <a:avLst/>
              <a:gdLst>
                <a:gd name="connsiteX0" fmla="*/ 0 w 9144000"/>
                <a:gd name="connsiteY0" fmla="*/ 0 h 1655717"/>
                <a:gd name="connsiteX1" fmla="*/ 172996 w 9144000"/>
                <a:gd name="connsiteY1" fmla="*/ 0 h 1655717"/>
                <a:gd name="connsiteX2" fmla="*/ 172996 w 9144000"/>
                <a:gd name="connsiteY2" fmla="*/ 1200796 h 1655717"/>
                <a:gd name="connsiteX3" fmla="*/ 437417 w 9144000"/>
                <a:gd name="connsiteY3" fmla="*/ 1465217 h 1655717"/>
                <a:gd name="connsiteX4" fmla="*/ 8690109 w 9144000"/>
                <a:gd name="connsiteY4" fmla="*/ 1465217 h 1655717"/>
                <a:gd name="connsiteX5" fmla="*/ 8954530 w 9144000"/>
                <a:gd name="connsiteY5" fmla="*/ 1200796 h 1655717"/>
                <a:gd name="connsiteX6" fmla="*/ 8954530 w 9144000"/>
                <a:gd name="connsiteY6" fmla="*/ 0 h 1655717"/>
                <a:gd name="connsiteX7" fmla="*/ 9144000 w 9144000"/>
                <a:gd name="connsiteY7" fmla="*/ 0 h 1655717"/>
                <a:gd name="connsiteX8" fmla="*/ 9144000 w 9144000"/>
                <a:gd name="connsiteY8" fmla="*/ 1655717 h 1655717"/>
                <a:gd name="connsiteX9" fmla="*/ 0 w 9144000"/>
                <a:gd name="connsiteY9" fmla="*/ 1655717 h 1655717"/>
                <a:gd name="connsiteX10" fmla="*/ 0 w 9144000"/>
                <a:gd name="connsiteY10" fmla="*/ 0 h 165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1655717">
                  <a:moveTo>
                    <a:pt x="0" y="0"/>
                  </a:moveTo>
                  <a:lnTo>
                    <a:pt x="172996" y="0"/>
                  </a:lnTo>
                  <a:lnTo>
                    <a:pt x="172996" y="1200796"/>
                  </a:lnTo>
                  <a:cubicBezTo>
                    <a:pt x="172996" y="1346832"/>
                    <a:pt x="291381" y="1465217"/>
                    <a:pt x="437417" y="1465217"/>
                  </a:cubicBezTo>
                  <a:lnTo>
                    <a:pt x="8690109" y="1465217"/>
                  </a:lnTo>
                  <a:cubicBezTo>
                    <a:pt x="8836145" y="1465217"/>
                    <a:pt x="8954530" y="1346832"/>
                    <a:pt x="8954530" y="1200796"/>
                  </a:cubicBezTo>
                  <a:lnTo>
                    <a:pt x="8954530" y="0"/>
                  </a:lnTo>
                  <a:lnTo>
                    <a:pt x="9144000" y="0"/>
                  </a:lnTo>
                  <a:lnTo>
                    <a:pt x="9144000" y="1655717"/>
                  </a:lnTo>
                  <a:lnTo>
                    <a:pt x="0" y="1655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4B68D63-10DD-BB4C-AA8E-C1B7923127F9}"/>
              </a:ext>
            </a:extLst>
          </p:cNvPr>
          <p:cNvSpPr/>
          <p:nvPr/>
        </p:nvSpPr>
        <p:spPr>
          <a:xfrm>
            <a:off x="565299" y="4430154"/>
            <a:ext cx="7358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voor meer info op: wijkiezengroentefruit.nu</a:t>
            </a:r>
          </a:p>
        </p:txBody>
      </p:sp>
    </p:spTree>
    <p:extLst>
      <p:ext uri="{BB962C8B-B14F-4D97-AF65-F5344CB8AC3E}">
        <p14:creationId xmlns:p14="http://schemas.microsoft.com/office/powerpoint/2010/main" val="96364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FF655C-1FCC-9B4A-AD5A-50115753F57E}"/>
              </a:ext>
            </a:extLst>
          </p:cNvPr>
          <p:cNvSpPr/>
          <p:nvPr/>
        </p:nvSpPr>
        <p:spPr>
          <a:xfrm flipH="1">
            <a:off x="170117" y="49616"/>
            <a:ext cx="8781534" cy="4904860"/>
          </a:xfrm>
          <a:prstGeom prst="roundRect">
            <a:avLst>
              <a:gd name="adj" fmla="val 556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217" r="429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E23B49-12B0-D64D-9303-F36054A9A4F2}"/>
              </a:ext>
            </a:extLst>
          </p:cNvPr>
          <p:cNvGrpSpPr/>
          <p:nvPr/>
        </p:nvGrpSpPr>
        <p:grpSpPr>
          <a:xfrm>
            <a:off x="514871" y="1416352"/>
            <a:ext cx="3509294" cy="2442270"/>
            <a:chOff x="514871" y="1416352"/>
            <a:chExt cx="3509294" cy="24422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0D322-C54D-B749-A8BB-C0D68B86C254}"/>
                </a:ext>
              </a:extLst>
            </p:cNvPr>
            <p:cNvSpPr txBox="1"/>
            <p:nvPr/>
          </p:nvSpPr>
          <p:spPr>
            <a:xfrm>
              <a:off x="531341" y="1984221"/>
              <a:ext cx="33445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Jij hoort 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1BD0F4-45C0-DB46-9C8D-D0361981D6BC}"/>
                </a:ext>
              </a:extLst>
            </p:cNvPr>
            <p:cNvSpPr/>
            <p:nvPr/>
          </p:nvSpPr>
          <p:spPr>
            <a:xfrm>
              <a:off x="514871" y="2536701"/>
              <a:ext cx="35092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toch ook bij,</a:t>
              </a:r>
              <a:endParaRPr lang="nl-NL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698309-9FDF-484C-8FA1-DB5453001FDD}"/>
                </a:ext>
              </a:extLst>
            </p:cNvPr>
            <p:cNvSpPr/>
            <p:nvPr/>
          </p:nvSpPr>
          <p:spPr>
            <a:xfrm>
              <a:off x="531341" y="3089181"/>
              <a:ext cx="203613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aarbei!</a:t>
              </a:r>
              <a:endParaRPr lang="nl-NL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92203C-3AB3-BC4D-A122-C671ED411AFD}"/>
                </a:ext>
              </a:extLst>
            </p:cNvPr>
            <p:cNvCxnSpPr>
              <a:cxnSpLocks/>
            </p:cNvCxnSpPr>
            <p:nvPr/>
          </p:nvCxnSpPr>
          <p:spPr>
            <a:xfrm>
              <a:off x="630865" y="1873877"/>
              <a:ext cx="269358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A53E25-0B67-4248-BD84-533672964D64}"/>
                </a:ext>
              </a:extLst>
            </p:cNvPr>
            <p:cNvSpPr/>
            <p:nvPr/>
          </p:nvSpPr>
          <p:spPr>
            <a:xfrm>
              <a:off x="531341" y="1416352"/>
              <a:ext cx="11980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Vragen?</a:t>
              </a:r>
              <a:endParaRPr lang="nl-NL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82D63E-9C2A-7242-A4AE-9EBC7F79C383}"/>
              </a:ext>
            </a:extLst>
          </p:cNvPr>
          <p:cNvGrpSpPr/>
          <p:nvPr/>
        </p:nvGrpSpPr>
        <p:grpSpPr>
          <a:xfrm>
            <a:off x="8085665" y="4077340"/>
            <a:ext cx="964466" cy="1055608"/>
            <a:chOff x="8085665" y="4077340"/>
            <a:chExt cx="964466" cy="105560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CBDF646-E222-4440-BA5B-B98BB146DDA7}"/>
                </a:ext>
              </a:extLst>
            </p:cNvPr>
            <p:cNvSpPr/>
            <p:nvPr/>
          </p:nvSpPr>
          <p:spPr>
            <a:xfrm>
              <a:off x="8459857" y="4604746"/>
              <a:ext cx="528202" cy="528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075BA724-318F-9A48-9DDA-32C5E602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665" y="4077340"/>
              <a:ext cx="964466" cy="98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4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6796A249-E0FD-644B-A26B-2C0C2F587139}"/>
              </a:ext>
            </a:extLst>
          </p:cNvPr>
          <p:cNvSpPr txBox="1"/>
          <p:nvPr/>
        </p:nvSpPr>
        <p:spPr>
          <a:xfrm>
            <a:off x="189470" y="2771004"/>
            <a:ext cx="8765059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kiezen groente en fruit op school is een initiatief van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JOGG en het EU-Schoolfruit- en groenteprogramma.</a:t>
            </a:r>
            <a:endParaRPr lang="nl-NL" sz="1500" u="sng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EF0E7-153B-7F45-88AA-4CB91CDA7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35" y="1226155"/>
            <a:ext cx="1544849" cy="1544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149D9-8F15-5D47-83F6-BB9E9609C2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48" y="1323190"/>
            <a:ext cx="954530" cy="13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7680A42D-F8E1-784F-B141-4EE741780980}"/>
              </a:ext>
            </a:extLst>
          </p:cNvPr>
          <p:cNvSpPr txBox="1"/>
          <p:nvPr/>
        </p:nvSpPr>
        <p:spPr>
          <a:xfrm>
            <a:off x="565299" y="1112308"/>
            <a:ext cx="81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7A44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Waarom een schoolfruitbeleid?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716694"/>
            <a:ext cx="7791301" cy="2150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Waarom vaste groente- en fruitdagen op school?</a:t>
            </a:r>
            <a:endParaRPr lang="nl-NL" sz="1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Met vaste groente- en fruitdagen leren wij kinderen een goede gewoonte aan.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Het is gezond. Groente en fruit bevatten veel vezels, vitaminen en mineralen.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Iedereen doet mee. Ook kinderen die de gezonde keuze van huis uit niet meekrijgen.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Een Gezonde school draagt bij aan het welbevinden van de kinderen en daarbij aan de leerprestaties.</a:t>
            </a:r>
          </a:p>
        </p:txBody>
      </p:sp>
    </p:spTree>
    <p:extLst>
      <p:ext uri="{BB962C8B-B14F-4D97-AF65-F5344CB8AC3E}">
        <p14:creationId xmlns:p14="http://schemas.microsoft.com/office/powerpoint/2010/main" val="24573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7680A42D-F8E1-784F-B141-4EE741780980}"/>
              </a:ext>
            </a:extLst>
          </p:cNvPr>
          <p:cNvSpPr txBox="1"/>
          <p:nvPr/>
        </p:nvSpPr>
        <p:spPr>
          <a:xfrm>
            <a:off x="565299" y="779156"/>
            <a:ext cx="81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7A44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Waarom 5 groente- en fruitdagen?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383542"/>
            <a:ext cx="819703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Waarom 5 vaste groente- en fruitdagen op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Het geeft duidelijkheid voor iedereen: kinderen, ouders en schoolteam.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Elke dag is hetzelfde. Hierdoor is er geen verwarring of discussie.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Alle kinderen in de klas nemen elke dag groente en fruit mee.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Uit onderzoek blijkt dat de consumptie van groente en fruit op scholen met 5 vaste dagen ruim 2 keer zo hoog is als bij scholen zonder afspraken. (Gemiddeld 130 versus 60 gram).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Uit onderzoek blijkt dat de meeste ouders vijf vaste groente- en fruitdagen ervaren als zinvol, stimulerend en makkelijk om uit te voeren.</a:t>
            </a:r>
          </a:p>
        </p:txBody>
      </p:sp>
    </p:spTree>
    <p:extLst>
      <p:ext uri="{BB962C8B-B14F-4D97-AF65-F5344CB8AC3E}">
        <p14:creationId xmlns:p14="http://schemas.microsoft.com/office/powerpoint/2010/main" val="17037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7680A42D-F8E1-784F-B141-4EE741780980}"/>
              </a:ext>
            </a:extLst>
          </p:cNvPr>
          <p:cNvSpPr txBox="1"/>
          <p:nvPr/>
        </p:nvSpPr>
        <p:spPr>
          <a:xfrm>
            <a:off x="565299" y="779156"/>
            <a:ext cx="81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7A44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Waarom 5 groente- en fruitdagen?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48007-BA14-9945-8AD0-AA04191E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9450" y="1939887"/>
            <a:ext cx="6048562" cy="17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32D11C-11D7-F848-9F7C-22630BE0E82A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BED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4CC6-FB13-7B45-995D-478B58BDB198}"/>
              </a:ext>
            </a:extLst>
          </p:cNvPr>
          <p:cNvSpPr txBox="1"/>
          <p:nvPr/>
        </p:nvSpPr>
        <p:spPr>
          <a:xfrm>
            <a:off x="1" y="9105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400" b="1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stappenplan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53603A-FD17-FA46-84B1-44E6B130875B}"/>
              </a:ext>
            </a:extLst>
          </p:cNvPr>
          <p:cNvGrpSpPr/>
          <p:nvPr/>
        </p:nvGrpSpPr>
        <p:grpSpPr>
          <a:xfrm flipH="1">
            <a:off x="172996" y="1538272"/>
            <a:ext cx="1830920" cy="3187561"/>
            <a:chOff x="7123610" y="1064622"/>
            <a:chExt cx="1830920" cy="318756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8EB53A-F2DB-924C-A97B-33C5BD3DEA5C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9589" t="1797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7DE6A766-63CA-704B-9885-E8D34691DA3C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6">
              <a:extLst>
                <a:ext uri="{FF2B5EF4-FFF2-40B4-BE49-F238E27FC236}">
                  <a16:creationId xmlns:a16="http://schemas.microsoft.com/office/drawing/2014/main" id="{9AE5F7C8-3812-E642-9012-1FB40C326D8D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7B621F-3A9C-4A41-A0D2-10A013A652B3}"/>
              </a:ext>
            </a:extLst>
          </p:cNvPr>
          <p:cNvSpPr/>
          <p:nvPr/>
        </p:nvSpPr>
        <p:spPr>
          <a:xfrm flipH="1">
            <a:off x="2362720" y="3032649"/>
            <a:ext cx="1988359" cy="1920352"/>
          </a:xfrm>
          <a:prstGeom prst="roundRect">
            <a:avLst>
              <a:gd name="adj" fmla="val 5567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794" t="4762" r="65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 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CB0643A0-AEEB-CB41-BBE3-F5EDFBD8CCA5}"/>
              </a:ext>
            </a:extLst>
          </p:cNvPr>
          <p:cNvSpPr/>
          <p:nvPr/>
        </p:nvSpPr>
        <p:spPr>
          <a:xfrm rot="900000">
            <a:off x="2480779" y="2007372"/>
            <a:ext cx="1369454" cy="1351790"/>
          </a:xfrm>
          <a:prstGeom prst="wedgeEllipseCallout">
            <a:avLst/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6">
            <a:extLst>
              <a:ext uri="{FF2B5EF4-FFF2-40B4-BE49-F238E27FC236}">
                <a16:creationId xmlns:a16="http://schemas.microsoft.com/office/drawing/2014/main" id="{5042E150-73AB-F743-8E42-89C8367BD122}"/>
              </a:ext>
            </a:extLst>
          </p:cNvPr>
          <p:cNvSpPr txBox="1"/>
          <p:nvPr/>
        </p:nvSpPr>
        <p:spPr>
          <a:xfrm>
            <a:off x="2480454" y="2389652"/>
            <a:ext cx="137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Stap 2. 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Uitvoering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9E2A38-DDC2-2447-AC03-248C8CBD2177}"/>
              </a:ext>
            </a:extLst>
          </p:cNvPr>
          <p:cNvGrpSpPr/>
          <p:nvPr/>
        </p:nvGrpSpPr>
        <p:grpSpPr>
          <a:xfrm>
            <a:off x="4563763" y="2451153"/>
            <a:ext cx="2700351" cy="2557619"/>
            <a:chOff x="4510215" y="2451153"/>
            <a:chExt cx="2700351" cy="255761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B0B6320-0463-B346-9FCD-9E543CE4C7CA}"/>
                </a:ext>
              </a:extLst>
            </p:cNvPr>
            <p:cNvSpPr/>
            <p:nvPr/>
          </p:nvSpPr>
          <p:spPr>
            <a:xfrm rot="777418">
              <a:off x="5116557" y="2451153"/>
              <a:ext cx="2094009" cy="2557619"/>
            </a:xfrm>
            <a:prstGeom prst="roundRect">
              <a:avLst>
                <a:gd name="adj" fmla="val 5567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4117" t="4913" r="1002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2" name="Oval Callout 21">
              <a:extLst>
                <a:ext uri="{FF2B5EF4-FFF2-40B4-BE49-F238E27FC236}">
                  <a16:creationId xmlns:a16="http://schemas.microsoft.com/office/drawing/2014/main" id="{58AF0504-C9FC-E24C-9EF1-3897D4885EA8}"/>
                </a:ext>
              </a:extLst>
            </p:cNvPr>
            <p:cNvSpPr/>
            <p:nvPr/>
          </p:nvSpPr>
          <p:spPr>
            <a:xfrm rot="17194199">
              <a:off x="4510540" y="2607502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6">
              <a:extLst>
                <a:ext uri="{FF2B5EF4-FFF2-40B4-BE49-F238E27FC236}">
                  <a16:creationId xmlns:a16="http://schemas.microsoft.com/office/drawing/2014/main" id="{49B894E2-0460-CE43-A6E9-240D021CF7D7}"/>
                </a:ext>
              </a:extLst>
            </p:cNvPr>
            <p:cNvSpPr txBox="1"/>
            <p:nvPr/>
          </p:nvSpPr>
          <p:spPr>
            <a:xfrm>
              <a:off x="4510215" y="2989782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3.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Evalueren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039CB6-3A90-334D-B840-E0EC667DB41C}"/>
              </a:ext>
            </a:extLst>
          </p:cNvPr>
          <p:cNvSpPr/>
          <p:nvPr/>
        </p:nvSpPr>
        <p:spPr>
          <a:xfrm>
            <a:off x="5173362" y="4953000"/>
            <a:ext cx="1837038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8B2293-57B9-9D4B-A16A-1218570F89E4}"/>
              </a:ext>
            </a:extLst>
          </p:cNvPr>
          <p:cNvGrpSpPr/>
          <p:nvPr/>
        </p:nvGrpSpPr>
        <p:grpSpPr>
          <a:xfrm>
            <a:off x="7066089" y="1406659"/>
            <a:ext cx="1579269" cy="3546341"/>
            <a:chOff x="7504607" y="1406659"/>
            <a:chExt cx="1579269" cy="354634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2FA9241-1242-B34E-8655-77F58D4FBB13}"/>
                </a:ext>
              </a:extLst>
            </p:cNvPr>
            <p:cNvSpPr/>
            <p:nvPr/>
          </p:nvSpPr>
          <p:spPr>
            <a:xfrm flipH="1">
              <a:off x="7504607" y="2440579"/>
              <a:ext cx="1575199" cy="2512421"/>
            </a:xfrm>
            <a:prstGeom prst="roundRect">
              <a:avLst>
                <a:gd name="adj" fmla="val 556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117" t="149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8CE79B3B-D076-B74D-AA20-2ACA8ED729C0}"/>
                </a:ext>
              </a:extLst>
            </p:cNvPr>
            <p:cNvSpPr/>
            <p:nvPr/>
          </p:nvSpPr>
          <p:spPr>
            <a:xfrm rot="19252692">
              <a:off x="7652373" y="140665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kstvak 6">
              <a:extLst>
                <a:ext uri="{FF2B5EF4-FFF2-40B4-BE49-F238E27FC236}">
                  <a16:creationId xmlns:a16="http://schemas.microsoft.com/office/drawing/2014/main" id="{63CA474A-8DAC-8349-896B-109DB161872A}"/>
                </a:ext>
              </a:extLst>
            </p:cNvPr>
            <p:cNvSpPr txBox="1"/>
            <p:nvPr/>
          </p:nvSpPr>
          <p:spPr>
            <a:xfrm>
              <a:off x="7590323" y="1750980"/>
              <a:ext cx="1493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4.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Ondersteuning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002F5A-14FF-904C-838F-5C61A10AF5D8}"/>
              </a:ext>
            </a:extLst>
          </p:cNvPr>
          <p:cNvGrpSpPr/>
          <p:nvPr/>
        </p:nvGrpSpPr>
        <p:grpSpPr>
          <a:xfrm>
            <a:off x="565299" y="1129625"/>
            <a:ext cx="8205504" cy="3577528"/>
            <a:chOff x="565299" y="1129625"/>
            <a:chExt cx="8205504" cy="3577528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1129625"/>
              <a:ext cx="8197038" cy="305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1a. Aantal vaste groente- en fruitdagen</a:t>
              </a:r>
            </a:p>
            <a:p>
              <a:endParaRPr lang="nl-NL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Bespreek met het team: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er draagvlak voor vaste groente- en fruitdagen?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Hoeveel vaste groente- en fruitdagen per week?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Gaat de school ook deelnemen aan het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EU-Schoolfruit- en groenteprogramma?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deze aanpak onderdeel van het Vignet Gezonde School?</a:t>
              </a:r>
            </a:p>
            <a:p>
              <a:pPr>
                <a:lnSpc>
                  <a:spcPct val="150000"/>
                </a:lnSpc>
              </a:pPr>
              <a:endParaRPr lang="nl-NL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1E16D0-D07B-BC47-AB64-23271C2D5101}"/>
                </a:ext>
              </a:extLst>
            </p:cNvPr>
            <p:cNvSpPr/>
            <p:nvPr/>
          </p:nvSpPr>
          <p:spPr>
            <a:xfrm>
              <a:off x="565299" y="4430154"/>
              <a:ext cx="73581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2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Kijk voor ervaringen van andere scholen op </a:t>
              </a:r>
              <a:r>
                <a:rPr lang="nl-NL" sz="1200" dirty="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www.wijkiezengroenteenfruit.nu.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12A1B7-B7CD-6B48-BAB6-B4D56AED3B07}"/>
              </a:ext>
            </a:extLst>
          </p:cNvPr>
          <p:cNvGrpSpPr/>
          <p:nvPr/>
        </p:nvGrpSpPr>
        <p:grpSpPr>
          <a:xfrm>
            <a:off x="621566" y="104503"/>
            <a:ext cx="1984696" cy="488083"/>
            <a:chOff x="621566" y="104503"/>
            <a:chExt cx="1984696" cy="48808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6C3977-8D03-8E4B-BEA4-0BB99C1744F3}"/>
                </a:ext>
              </a:extLst>
            </p:cNvPr>
            <p:cNvSpPr/>
            <p:nvPr/>
          </p:nvSpPr>
          <p:spPr>
            <a:xfrm>
              <a:off x="621566" y="104503"/>
              <a:ext cx="1657903" cy="488083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0" name="Tekstvak 6">
              <a:extLst>
                <a:ext uri="{FF2B5EF4-FFF2-40B4-BE49-F238E27FC236}">
                  <a16:creationId xmlns:a16="http://schemas.microsoft.com/office/drawing/2014/main" id="{8E133D3F-DAA3-9A45-AAB1-F87444041DC7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2C15B6-97A7-D04A-AACB-F0312E4A1D54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FB675DB-2DBB-D541-9FFB-BFFF270B4DD0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9589" t="1797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46" name="Oval Callout 45">
              <a:extLst>
                <a:ext uri="{FF2B5EF4-FFF2-40B4-BE49-F238E27FC236}">
                  <a16:creationId xmlns:a16="http://schemas.microsoft.com/office/drawing/2014/main" id="{FB6910F7-01E5-6840-880C-016387A32E78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6">
              <a:extLst>
                <a:ext uri="{FF2B5EF4-FFF2-40B4-BE49-F238E27FC236}">
                  <a16:creationId xmlns:a16="http://schemas.microsoft.com/office/drawing/2014/main" id="{0E44D730-B73C-7740-BA05-4815A9FF1979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308B1F1-46D2-CB45-9E62-2861C4935B9E}"/>
              </a:ext>
            </a:extLst>
          </p:cNvPr>
          <p:cNvSpPr/>
          <p:nvPr/>
        </p:nvSpPr>
        <p:spPr>
          <a:xfrm>
            <a:off x="0" y="-7794"/>
            <a:ext cx="8954530" cy="21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2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297014"/>
            <a:ext cx="81970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1b. Kies de gewenste aanpak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Optie 1: Ouders geven groente en fruit mee vanuit thuis.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behouden hun verantwoordelijkheid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groente en het fruit kunnen thuis gesneden worden.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bepalen wat zij meegeven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betalen de directe kosten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C9357B-0719-A647-B4B4-95FB6E41CDF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65CA2C-6033-7345-9B61-2B1A34C923BD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kstvak 6">
              <a:extLst>
                <a:ext uri="{FF2B5EF4-FFF2-40B4-BE49-F238E27FC236}">
                  <a16:creationId xmlns:a16="http://schemas.microsoft.com/office/drawing/2014/main" id="{2ADF0162-92AE-2240-9E42-8005FCCC4064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6D9B-766B-0644-BF1D-676322930524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478C204-4B50-1643-A1E4-4638B5DF8998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9589" t="1797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8" name="Oval Callout 17">
              <a:extLst>
                <a:ext uri="{FF2B5EF4-FFF2-40B4-BE49-F238E27FC236}">
                  <a16:creationId xmlns:a16="http://schemas.microsoft.com/office/drawing/2014/main" id="{2E4B9DB7-A85C-0E48-AFFF-DB02E31EA92F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6">
              <a:extLst>
                <a:ext uri="{FF2B5EF4-FFF2-40B4-BE49-F238E27FC236}">
                  <a16:creationId xmlns:a16="http://schemas.microsoft.com/office/drawing/2014/main" id="{0FAE7DD2-7658-CE4F-88C4-2E8BFE555461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9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903989"/>
            <a:ext cx="81970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1b. Kies de gewenste aanpak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Optie 2: Een schoolfruitabonnement bij een leverancier.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school sluit een abonnement af bij een leverancier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voor de hele school.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school kiest zelf de variatie en het aantal dagen.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Kosten worden betaald vanuit een extra ouderbijdrage (appelgeld)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bijvoorbeeld uit de opbrengsten van een sponsorloop.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hoeven geen tienuurtje mee te geven.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Hierdoor ontlast u de ouders.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4BAD4-7164-A345-ACDD-C82C6EDB30B3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656999-A371-6D44-AFC7-86D6B12CBAB0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Tekstvak 6">
              <a:extLst>
                <a:ext uri="{FF2B5EF4-FFF2-40B4-BE49-F238E27FC236}">
                  <a16:creationId xmlns:a16="http://schemas.microsoft.com/office/drawing/2014/main" id="{343709D1-4279-B84B-9229-558AE9C226B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DA9BC4-E5D2-A041-BDBB-48768CD87722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81C8190-11FE-6746-8DAE-424ECAEBA814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9589" t="1797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4" name="Oval Callout 23">
              <a:extLst>
                <a:ext uri="{FF2B5EF4-FFF2-40B4-BE49-F238E27FC236}">
                  <a16:creationId xmlns:a16="http://schemas.microsoft.com/office/drawing/2014/main" id="{3E8C56EE-C24E-C54C-83A8-0B2245E48ED9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6">
              <a:extLst>
                <a:ext uri="{FF2B5EF4-FFF2-40B4-BE49-F238E27FC236}">
                  <a16:creationId xmlns:a16="http://schemas.microsoft.com/office/drawing/2014/main" id="{5E0EE412-B7A1-E543-9C65-BCF5694EF2EF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57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16B26-9A3D-2341-A7EE-76C59D1352DF}"/>
              </a:ext>
            </a:extLst>
          </p:cNvPr>
          <p:cNvGrpSpPr/>
          <p:nvPr/>
        </p:nvGrpSpPr>
        <p:grpSpPr>
          <a:xfrm>
            <a:off x="565299" y="1425855"/>
            <a:ext cx="8205504" cy="3373232"/>
            <a:chOff x="565299" y="1425855"/>
            <a:chExt cx="8205504" cy="3373232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1425855"/>
              <a:ext cx="8197038" cy="236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1c. Draagvlak </a:t>
              </a:r>
            </a:p>
            <a:p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Informeer ouders tijdig over de nieuwe plannen. 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Neem voldoende tijd voor de overgangsperiode.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Zorg voor één centraal aanspreekpunt binnen de school. 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Ga in gesprek met ouders die weerstand tonen. </a:t>
              </a:r>
            </a:p>
            <a:p>
              <a:pPr>
                <a:lnSpc>
                  <a:spcPct val="150000"/>
                </a:lnSpc>
              </a:pPr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B5ED18-E48D-E343-8F93-96BA1671A091}"/>
                </a:ext>
              </a:extLst>
            </p:cNvPr>
            <p:cNvSpPr/>
            <p:nvPr/>
          </p:nvSpPr>
          <p:spPr>
            <a:xfrm>
              <a:off x="565299" y="4245089"/>
              <a:ext cx="73581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Maak gebruik van de argumentenkaart: “Hoe overtuig je ouders/verzorgers?”</a:t>
              </a:r>
            </a:p>
            <a:p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 </a:t>
              </a:r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www.wijkiezengroenteenfruit.nu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F7060-C92F-664C-A355-767E2582B34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79757E-4889-9348-9749-DF633570BD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D37F011-F5F5-6B48-8994-DDAC0486152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F2CE153-9378-5F4E-B8BE-54E19CE35ED5}"/>
              </a:ext>
            </a:extLst>
          </p:cNvPr>
          <p:cNvSpPr/>
          <p:nvPr/>
        </p:nvSpPr>
        <p:spPr>
          <a:xfrm>
            <a:off x="8954530" y="398417"/>
            <a:ext cx="189470" cy="465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743F6F-CAC6-2641-B047-443AF536EBD8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91A854D-16A0-0744-B9BE-8237AAE1FE3B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9589" t="1797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9" name="Oval Callout 28">
              <a:extLst>
                <a:ext uri="{FF2B5EF4-FFF2-40B4-BE49-F238E27FC236}">
                  <a16:creationId xmlns:a16="http://schemas.microsoft.com/office/drawing/2014/main" id="{55BB0948-F176-7D4A-8BE8-8EB0FC21D194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6">
              <a:extLst>
                <a:ext uri="{FF2B5EF4-FFF2-40B4-BE49-F238E27FC236}">
                  <a16:creationId xmlns:a16="http://schemas.microsoft.com/office/drawing/2014/main" id="{12ADB862-973A-FC4B-BA46-82674736EF56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00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936</Words>
  <Application>Microsoft Office PowerPoint</Application>
  <PresentationFormat>On-screen Show (16:9)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van der Kroon</dc:creator>
  <cp:lastModifiedBy>Homan, Jose</cp:lastModifiedBy>
  <cp:revision>45</cp:revision>
  <dcterms:created xsi:type="dcterms:W3CDTF">2020-03-06T09:24:46Z</dcterms:created>
  <dcterms:modified xsi:type="dcterms:W3CDTF">2023-01-05T09:18:15Z</dcterms:modified>
</cp:coreProperties>
</file>