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70" r:id="rId10"/>
    <p:sldId id="264" r:id="rId11"/>
    <p:sldId id="265" r:id="rId12"/>
    <p:sldId id="266" r:id="rId13"/>
    <p:sldId id="272" r:id="rId14"/>
    <p:sldId id="267" r:id="rId15"/>
    <p:sldId id="268" r:id="rId16"/>
    <p:sldId id="273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A447"/>
    <a:srgbClr val="DAEAC8"/>
    <a:srgbClr val="0A4A8E"/>
    <a:srgbClr val="BED87F"/>
    <a:srgbClr val="174C83"/>
    <a:srgbClr val="CEF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42"/>
    <p:restoredTop sz="94694"/>
  </p:normalViewPr>
  <p:slideViewPr>
    <p:cSldViewPr snapToGrid="0" snapToObjects="1">
      <p:cViewPr varScale="1">
        <p:scale>
          <a:sx n="166" d="100"/>
          <a:sy n="166" d="100"/>
        </p:scale>
        <p:origin x="56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FEA2-1D61-DB41-8AC8-8C2C1D764192}" type="datetimeFigureOut">
              <a:rPr lang="en-NL" smtClean="0"/>
              <a:t>08/20/2020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125F-02C9-CD4E-BE4B-060A32924D3F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37627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FEA2-1D61-DB41-8AC8-8C2C1D764192}" type="datetimeFigureOut">
              <a:rPr lang="en-NL" smtClean="0"/>
              <a:t>08/20/2020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125F-02C9-CD4E-BE4B-060A32924D3F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84502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FEA2-1D61-DB41-8AC8-8C2C1D764192}" type="datetimeFigureOut">
              <a:rPr lang="en-NL" smtClean="0"/>
              <a:t>08/20/2020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125F-02C9-CD4E-BE4B-060A32924D3F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03882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FEA2-1D61-DB41-8AC8-8C2C1D764192}" type="datetimeFigureOut">
              <a:rPr lang="en-NL" smtClean="0"/>
              <a:t>08/20/2020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125F-02C9-CD4E-BE4B-060A32924D3F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85684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FEA2-1D61-DB41-8AC8-8C2C1D764192}" type="datetimeFigureOut">
              <a:rPr lang="en-NL" smtClean="0"/>
              <a:t>08/20/2020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125F-02C9-CD4E-BE4B-060A32924D3F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0569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FEA2-1D61-DB41-8AC8-8C2C1D764192}" type="datetimeFigureOut">
              <a:rPr lang="en-NL" smtClean="0"/>
              <a:t>08/20/2020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125F-02C9-CD4E-BE4B-060A32924D3F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87212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FEA2-1D61-DB41-8AC8-8C2C1D764192}" type="datetimeFigureOut">
              <a:rPr lang="en-NL" smtClean="0"/>
              <a:t>08/20/2020</a:t>
            </a:fld>
            <a:endParaRPr lang="en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125F-02C9-CD4E-BE4B-060A32924D3F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1451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FEA2-1D61-DB41-8AC8-8C2C1D764192}" type="datetimeFigureOut">
              <a:rPr lang="en-NL" smtClean="0"/>
              <a:t>08/20/2020</a:t>
            </a:fld>
            <a:endParaRPr lang="en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125F-02C9-CD4E-BE4B-060A32924D3F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9755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FEA2-1D61-DB41-8AC8-8C2C1D764192}" type="datetimeFigureOut">
              <a:rPr lang="en-NL" smtClean="0"/>
              <a:t>08/20/2020</a:t>
            </a:fld>
            <a:endParaRPr lang="en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125F-02C9-CD4E-BE4B-060A32924D3F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05618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FEA2-1D61-DB41-8AC8-8C2C1D764192}" type="datetimeFigureOut">
              <a:rPr lang="en-NL" smtClean="0"/>
              <a:t>08/20/2020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125F-02C9-CD4E-BE4B-060A32924D3F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16980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FEA2-1D61-DB41-8AC8-8C2C1D764192}" type="datetimeFigureOut">
              <a:rPr lang="en-NL" smtClean="0"/>
              <a:t>08/20/2020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125F-02C9-CD4E-BE4B-060A32924D3F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2293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DFEA2-1D61-DB41-8AC8-8C2C1D764192}" type="datetimeFigureOut">
              <a:rPr lang="en-NL" smtClean="0"/>
              <a:t>08/20/2020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2125F-02C9-CD4E-BE4B-060A32924D3F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1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432D11C-11D7-F848-9F7C-22630BE0E82A}"/>
              </a:ext>
            </a:extLst>
          </p:cNvPr>
          <p:cNvSpPr/>
          <p:nvPr/>
        </p:nvSpPr>
        <p:spPr>
          <a:xfrm>
            <a:off x="172996" y="203200"/>
            <a:ext cx="8781534" cy="4749800"/>
          </a:xfrm>
          <a:prstGeom prst="roundRect">
            <a:avLst>
              <a:gd name="adj" fmla="val 5567"/>
            </a:avLst>
          </a:prstGeom>
          <a:solidFill>
            <a:srgbClr val="0A4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FC441FA-9301-2341-A0C6-38C6319B87B2}"/>
              </a:ext>
            </a:extLst>
          </p:cNvPr>
          <p:cNvGrpSpPr/>
          <p:nvPr/>
        </p:nvGrpSpPr>
        <p:grpSpPr>
          <a:xfrm>
            <a:off x="4118717" y="76203"/>
            <a:ext cx="4834782" cy="4876797"/>
            <a:chOff x="4118717" y="76203"/>
            <a:chExt cx="4834782" cy="4876797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0E93B29F-76C2-DB41-8354-3743C92E41D2}"/>
                </a:ext>
              </a:extLst>
            </p:cNvPr>
            <p:cNvSpPr/>
            <p:nvPr/>
          </p:nvSpPr>
          <p:spPr>
            <a:xfrm>
              <a:off x="6971040" y="76203"/>
              <a:ext cx="1982459" cy="4876797"/>
            </a:xfrm>
            <a:prstGeom prst="roundRect">
              <a:avLst>
                <a:gd name="adj" fmla="val 5567"/>
              </a:avLst>
            </a:prstGeom>
            <a:blipFill dpi="0" rotWithShape="0">
              <a:blip r:embed="rId2"/>
              <a:srcRect/>
              <a:stretch>
                <a:fillRect l="14614" t="644" r="-2972" b="-5117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dirty="0"/>
            </a:p>
          </p:txBody>
        </p:sp>
        <p:pic>
          <p:nvPicPr>
            <p:cNvPr id="29" name="Picture 28" descr="A picture containing clock, drawing&#10;&#10;Description automatically generated">
              <a:extLst>
                <a:ext uri="{FF2B5EF4-FFF2-40B4-BE49-F238E27FC236}">
                  <a16:creationId xmlns:a16="http://schemas.microsoft.com/office/drawing/2014/main" id="{8C136BA3-1B3D-294A-AD49-263AD222A1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9226"/>
            <a:stretch/>
          </p:blipFill>
          <p:spPr>
            <a:xfrm>
              <a:off x="4118717" y="1770260"/>
              <a:ext cx="3950704" cy="3182740"/>
            </a:xfrm>
            <a:prstGeom prst="rect">
              <a:avLst/>
            </a:prstGeom>
            <a:effectLst/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FDD54ED-A940-844D-AACE-3DCCEA1EC345}"/>
              </a:ext>
            </a:extLst>
          </p:cNvPr>
          <p:cNvGrpSpPr/>
          <p:nvPr/>
        </p:nvGrpSpPr>
        <p:grpSpPr>
          <a:xfrm>
            <a:off x="531341" y="1495268"/>
            <a:ext cx="3344560" cy="1988129"/>
            <a:chOff x="531341" y="1495268"/>
            <a:chExt cx="3344560" cy="198812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0A0B7CC-1DA5-0F4B-A075-D4AD01C78B91}"/>
                </a:ext>
              </a:extLst>
            </p:cNvPr>
            <p:cNvSpPr txBox="1"/>
            <p:nvPr/>
          </p:nvSpPr>
          <p:spPr>
            <a:xfrm>
              <a:off x="531341" y="2872973"/>
              <a:ext cx="3183919" cy="610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50"/>
                </a:spcAft>
              </a:pPr>
              <a:r>
                <a:rPr lang="en-NL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Afspraken over vaste groente- </a:t>
              </a:r>
            </a:p>
            <a:p>
              <a:pPr>
                <a:spcAft>
                  <a:spcPts val="150"/>
                </a:spcAft>
              </a:pPr>
              <a:r>
                <a:rPr lang="en-NL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 fruitdagen op school.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9C46C80-2317-C84A-943F-72270604045C}"/>
                </a:ext>
              </a:extLst>
            </p:cNvPr>
            <p:cNvGrpSpPr/>
            <p:nvPr/>
          </p:nvGrpSpPr>
          <p:grpSpPr>
            <a:xfrm>
              <a:off x="531341" y="1495268"/>
              <a:ext cx="3344560" cy="1324849"/>
              <a:chOff x="469559" y="373793"/>
              <a:chExt cx="3344560" cy="1324849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484CC6-FB13-7B45-995D-478B58BDB198}"/>
                  </a:ext>
                </a:extLst>
              </p:cNvPr>
              <p:cNvSpPr txBox="1"/>
              <p:nvPr/>
            </p:nvSpPr>
            <p:spPr>
              <a:xfrm>
                <a:off x="469559" y="373793"/>
                <a:ext cx="334456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L" sz="4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Groente- en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4EFD65C-994E-FA40-B820-06ADDC9C8AB1}"/>
                  </a:ext>
                </a:extLst>
              </p:cNvPr>
              <p:cNvSpPr/>
              <p:nvPr/>
            </p:nvSpPr>
            <p:spPr>
              <a:xfrm>
                <a:off x="469559" y="929201"/>
                <a:ext cx="334456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NL" sz="4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fruitbeleid</a:t>
                </a:r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54A236D-42C2-5945-8D57-BC7F014BBA9C}"/>
                </a:ext>
              </a:extLst>
            </p:cNvPr>
            <p:cNvCxnSpPr>
              <a:cxnSpLocks/>
            </p:cNvCxnSpPr>
            <p:nvPr/>
          </p:nvCxnSpPr>
          <p:spPr>
            <a:xfrm>
              <a:off x="652130" y="2751765"/>
              <a:ext cx="269358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46FB7A6-D732-1445-AB56-10DFBE3C2D73}"/>
              </a:ext>
            </a:extLst>
          </p:cNvPr>
          <p:cNvGrpSpPr/>
          <p:nvPr/>
        </p:nvGrpSpPr>
        <p:grpSpPr>
          <a:xfrm>
            <a:off x="8085665" y="4077340"/>
            <a:ext cx="964466" cy="1055608"/>
            <a:chOff x="8085665" y="4077340"/>
            <a:chExt cx="964466" cy="105560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B974F72-AD77-734C-92F9-68DEC92880D1}"/>
                </a:ext>
              </a:extLst>
            </p:cNvPr>
            <p:cNvSpPr/>
            <p:nvPr/>
          </p:nvSpPr>
          <p:spPr>
            <a:xfrm>
              <a:off x="8459857" y="4604746"/>
              <a:ext cx="528202" cy="5282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pic>
          <p:nvPicPr>
            <p:cNvPr id="23" name="Picture 22" descr="A close up of a logo&#10;&#10;Description automatically generated">
              <a:extLst>
                <a:ext uri="{FF2B5EF4-FFF2-40B4-BE49-F238E27FC236}">
                  <a16:creationId xmlns:a16="http://schemas.microsoft.com/office/drawing/2014/main" id="{7C8E5C26-BD29-5E46-BDFD-B754C2AAE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85665" y="4077340"/>
              <a:ext cx="964466" cy="9899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4973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54D7FDC-4F41-5144-9769-D40A75E59BD8}"/>
              </a:ext>
            </a:extLst>
          </p:cNvPr>
          <p:cNvSpPr/>
          <p:nvPr/>
        </p:nvSpPr>
        <p:spPr>
          <a:xfrm>
            <a:off x="172996" y="203200"/>
            <a:ext cx="8781534" cy="4749800"/>
          </a:xfrm>
          <a:prstGeom prst="roundRect">
            <a:avLst>
              <a:gd name="adj" fmla="val 5567"/>
            </a:avLst>
          </a:prstGeom>
          <a:solidFill>
            <a:srgbClr val="DAE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" name="Tekstvak 2">
            <a:extLst>
              <a:ext uri="{FF2B5EF4-FFF2-40B4-BE49-F238E27FC236}">
                <a16:creationId xmlns:a16="http://schemas.microsoft.com/office/drawing/2014/main" id="{1CB1691C-102B-B748-898D-DC551EB43D07}"/>
              </a:ext>
            </a:extLst>
          </p:cNvPr>
          <p:cNvSpPr txBox="1"/>
          <p:nvPr/>
        </p:nvSpPr>
        <p:spPr>
          <a:xfrm>
            <a:off x="573765" y="1571201"/>
            <a:ext cx="819703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2b. Communiceer over de afspraken</a:t>
            </a:r>
          </a:p>
          <a:p>
            <a:endParaRPr lang="nl-NL" sz="15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Vermeld de afspraken in de schoolgids en op de website.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Plaats regelmatig een item in de nieuwsbrief, ouder-app of social media.</a:t>
            </a:r>
            <a:b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Een aansprekende foto of leuk bericht kan wonderen doen.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Benoem de afspraken bij een intakegesprek met nieuwe ouders.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60E34B-40C0-354D-BC48-2BA436CF2A34}"/>
              </a:ext>
            </a:extLst>
          </p:cNvPr>
          <p:cNvGrpSpPr/>
          <p:nvPr/>
        </p:nvGrpSpPr>
        <p:grpSpPr>
          <a:xfrm>
            <a:off x="621566" y="210994"/>
            <a:ext cx="1984696" cy="381592"/>
            <a:chOff x="621566" y="210994"/>
            <a:chExt cx="1984696" cy="381592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105EC87-FA8A-8541-B8E8-01386060C17A}"/>
                </a:ext>
              </a:extLst>
            </p:cNvPr>
            <p:cNvSpPr/>
            <p:nvPr/>
          </p:nvSpPr>
          <p:spPr>
            <a:xfrm>
              <a:off x="621566" y="210994"/>
              <a:ext cx="1657903" cy="381592"/>
            </a:xfrm>
            <a:custGeom>
              <a:avLst/>
              <a:gdLst>
                <a:gd name="connsiteX0" fmla="*/ 0 w 1936896"/>
                <a:gd name="connsiteY0" fmla="*/ 0 h 471198"/>
                <a:gd name="connsiteX1" fmla="*/ 1936896 w 1936896"/>
                <a:gd name="connsiteY1" fmla="*/ 0 h 471198"/>
                <a:gd name="connsiteX2" fmla="*/ 1936896 w 1936896"/>
                <a:gd name="connsiteY2" fmla="*/ 373614 h 471198"/>
                <a:gd name="connsiteX3" fmla="*/ 1839312 w 1936896"/>
                <a:gd name="connsiteY3" fmla="*/ 471198 h 471198"/>
                <a:gd name="connsiteX4" fmla="*/ 97584 w 1936896"/>
                <a:gd name="connsiteY4" fmla="*/ 471198 h 471198"/>
                <a:gd name="connsiteX5" fmla="*/ 0 w 1936896"/>
                <a:gd name="connsiteY5" fmla="*/ 373614 h 471198"/>
                <a:gd name="connsiteX6" fmla="*/ 0 w 1936896"/>
                <a:gd name="connsiteY6" fmla="*/ 0 h 471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6896" h="471198">
                  <a:moveTo>
                    <a:pt x="0" y="0"/>
                  </a:moveTo>
                  <a:lnTo>
                    <a:pt x="1936896" y="0"/>
                  </a:lnTo>
                  <a:lnTo>
                    <a:pt x="1936896" y="373614"/>
                  </a:lnTo>
                  <a:cubicBezTo>
                    <a:pt x="1936896" y="427508"/>
                    <a:pt x="1893206" y="471198"/>
                    <a:pt x="1839312" y="471198"/>
                  </a:cubicBezTo>
                  <a:lnTo>
                    <a:pt x="97584" y="471198"/>
                  </a:lnTo>
                  <a:cubicBezTo>
                    <a:pt x="43690" y="471198"/>
                    <a:pt x="0" y="427508"/>
                    <a:pt x="0" y="3736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ED8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5" name="Tekstvak 6">
              <a:extLst>
                <a:ext uri="{FF2B5EF4-FFF2-40B4-BE49-F238E27FC236}">
                  <a16:creationId xmlns:a16="http://schemas.microsoft.com/office/drawing/2014/main" id="{2F3AFAA9-BEBF-BF4C-ACA3-E7463D767913}"/>
                </a:ext>
              </a:extLst>
            </p:cNvPr>
            <p:cNvSpPr txBox="1"/>
            <p:nvPr/>
          </p:nvSpPr>
          <p:spPr>
            <a:xfrm>
              <a:off x="702681" y="252154"/>
              <a:ext cx="1903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b="1" dirty="0">
                  <a:solidFill>
                    <a:srgbClr val="17A447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Het stappenplan</a:t>
              </a: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0FDBF183-6608-B849-91F7-4ACD8B42C300}"/>
              </a:ext>
            </a:extLst>
          </p:cNvPr>
          <p:cNvSpPr/>
          <p:nvPr/>
        </p:nvSpPr>
        <p:spPr>
          <a:xfrm>
            <a:off x="8954530" y="1520442"/>
            <a:ext cx="189470" cy="3537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E080195-7172-484E-AAE6-10F872D49A3B}"/>
              </a:ext>
            </a:extLst>
          </p:cNvPr>
          <p:cNvSpPr/>
          <p:nvPr/>
        </p:nvSpPr>
        <p:spPr>
          <a:xfrm>
            <a:off x="8954530" y="308025"/>
            <a:ext cx="189470" cy="4749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26718C-2723-8C47-9615-1AB510547277}"/>
              </a:ext>
            </a:extLst>
          </p:cNvPr>
          <p:cNvGrpSpPr/>
          <p:nvPr/>
        </p:nvGrpSpPr>
        <p:grpSpPr>
          <a:xfrm>
            <a:off x="7535958" y="809465"/>
            <a:ext cx="1608042" cy="3524570"/>
            <a:chOff x="7535958" y="462215"/>
            <a:chExt cx="1608042" cy="3524570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FC6B37D8-FADD-5145-855F-68978BC85122}"/>
                </a:ext>
              </a:extLst>
            </p:cNvPr>
            <p:cNvSpPr/>
            <p:nvPr/>
          </p:nvSpPr>
          <p:spPr>
            <a:xfrm flipH="1">
              <a:off x="7535958" y="1520442"/>
              <a:ext cx="1510400" cy="2466343"/>
            </a:xfrm>
            <a:prstGeom prst="roundRect">
              <a:avLst>
                <a:gd name="adj" fmla="val 5567"/>
              </a:avLst>
            </a:prstGeom>
            <a:blipFill dpi="0" rotWithShape="1">
              <a:blip r:embed="rId2"/>
              <a:srcRect/>
              <a:stretch>
                <a:fillRect l="-25335" t="3708" r="8586" b="933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L" dirty="0"/>
                <a:t> </a:t>
              </a:r>
            </a:p>
          </p:txBody>
        </p:sp>
        <p:sp>
          <p:nvSpPr>
            <p:cNvPr id="23" name="Oval Callout 22">
              <a:extLst>
                <a:ext uri="{FF2B5EF4-FFF2-40B4-BE49-F238E27FC236}">
                  <a16:creationId xmlns:a16="http://schemas.microsoft.com/office/drawing/2014/main" id="{05334387-6DE4-1C47-8B34-383D7C607A62}"/>
                </a:ext>
              </a:extLst>
            </p:cNvPr>
            <p:cNvSpPr/>
            <p:nvPr/>
          </p:nvSpPr>
          <p:spPr>
            <a:xfrm rot="900000">
              <a:off x="7676580" y="462215"/>
              <a:ext cx="1369454" cy="1351790"/>
            </a:xfrm>
            <a:prstGeom prst="wedgeEllipseCallout">
              <a:avLst/>
            </a:prstGeom>
            <a:solidFill>
              <a:srgbClr val="0A4A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Tekstvak 6">
              <a:extLst>
                <a:ext uri="{FF2B5EF4-FFF2-40B4-BE49-F238E27FC236}">
                  <a16:creationId xmlns:a16="http://schemas.microsoft.com/office/drawing/2014/main" id="{22335B93-257B-AA4F-9E47-C99F492B1488}"/>
                </a:ext>
              </a:extLst>
            </p:cNvPr>
            <p:cNvSpPr txBox="1"/>
            <p:nvPr/>
          </p:nvSpPr>
          <p:spPr>
            <a:xfrm>
              <a:off x="7676255" y="844495"/>
              <a:ext cx="13701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>
                  <a:solidFill>
                    <a:schemeClr val="bg1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Stap 2. </a:t>
              </a:r>
            </a:p>
            <a:p>
              <a:pPr algn="ctr"/>
              <a:r>
                <a:rPr lang="nl-NL" sz="1400" b="1" dirty="0">
                  <a:solidFill>
                    <a:schemeClr val="bg1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Uitvoering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87912F2-4285-C44A-9669-892E920DBCCA}"/>
                </a:ext>
              </a:extLst>
            </p:cNvPr>
            <p:cNvSpPr/>
            <p:nvPr/>
          </p:nvSpPr>
          <p:spPr>
            <a:xfrm>
              <a:off x="8954530" y="2119932"/>
              <a:ext cx="189470" cy="16606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</p:spTree>
    <p:extLst>
      <p:ext uri="{BB962C8B-B14F-4D97-AF65-F5344CB8AC3E}">
        <p14:creationId xmlns:p14="http://schemas.microsoft.com/office/powerpoint/2010/main" val="697019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54D7FDC-4F41-5144-9769-D40A75E59BD8}"/>
              </a:ext>
            </a:extLst>
          </p:cNvPr>
          <p:cNvSpPr/>
          <p:nvPr/>
        </p:nvSpPr>
        <p:spPr>
          <a:xfrm>
            <a:off x="172996" y="203200"/>
            <a:ext cx="8781534" cy="4749800"/>
          </a:xfrm>
          <a:prstGeom prst="roundRect">
            <a:avLst>
              <a:gd name="adj" fmla="val 5567"/>
            </a:avLst>
          </a:prstGeom>
          <a:solidFill>
            <a:srgbClr val="DAE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637B4BB-7D39-1543-AC98-5729324C5950}"/>
              </a:ext>
            </a:extLst>
          </p:cNvPr>
          <p:cNvGrpSpPr/>
          <p:nvPr/>
        </p:nvGrpSpPr>
        <p:grpSpPr>
          <a:xfrm>
            <a:off x="621566" y="210994"/>
            <a:ext cx="1984696" cy="381592"/>
            <a:chOff x="621566" y="210994"/>
            <a:chExt cx="1984696" cy="381592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9BA1C2D-0171-DE4C-9507-79810B129545}"/>
                </a:ext>
              </a:extLst>
            </p:cNvPr>
            <p:cNvSpPr/>
            <p:nvPr/>
          </p:nvSpPr>
          <p:spPr>
            <a:xfrm>
              <a:off x="621566" y="210994"/>
              <a:ext cx="1657903" cy="381592"/>
            </a:xfrm>
            <a:custGeom>
              <a:avLst/>
              <a:gdLst>
                <a:gd name="connsiteX0" fmla="*/ 0 w 1936896"/>
                <a:gd name="connsiteY0" fmla="*/ 0 h 471198"/>
                <a:gd name="connsiteX1" fmla="*/ 1936896 w 1936896"/>
                <a:gd name="connsiteY1" fmla="*/ 0 h 471198"/>
                <a:gd name="connsiteX2" fmla="*/ 1936896 w 1936896"/>
                <a:gd name="connsiteY2" fmla="*/ 373614 h 471198"/>
                <a:gd name="connsiteX3" fmla="*/ 1839312 w 1936896"/>
                <a:gd name="connsiteY3" fmla="*/ 471198 h 471198"/>
                <a:gd name="connsiteX4" fmla="*/ 97584 w 1936896"/>
                <a:gd name="connsiteY4" fmla="*/ 471198 h 471198"/>
                <a:gd name="connsiteX5" fmla="*/ 0 w 1936896"/>
                <a:gd name="connsiteY5" fmla="*/ 373614 h 471198"/>
                <a:gd name="connsiteX6" fmla="*/ 0 w 1936896"/>
                <a:gd name="connsiteY6" fmla="*/ 0 h 471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6896" h="471198">
                  <a:moveTo>
                    <a:pt x="0" y="0"/>
                  </a:moveTo>
                  <a:lnTo>
                    <a:pt x="1936896" y="0"/>
                  </a:lnTo>
                  <a:lnTo>
                    <a:pt x="1936896" y="373614"/>
                  </a:lnTo>
                  <a:cubicBezTo>
                    <a:pt x="1936896" y="427508"/>
                    <a:pt x="1893206" y="471198"/>
                    <a:pt x="1839312" y="471198"/>
                  </a:cubicBezTo>
                  <a:lnTo>
                    <a:pt x="97584" y="471198"/>
                  </a:lnTo>
                  <a:cubicBezTo>
                    <a:pt x="43690" y="471198"/>
                    <a:pt x="0" y="427508"/>
                    <a:pt x="0" y="3736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ED8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5" name="Tekstvak 6">
              <a:extLst>
                <a:ext uri="{FF2B5EF4-FFF2-40B4-BE49-F238E27FC236}">
                  <a16:creationId xmlns:a16="http://schemas.microsoft.com/office/drawing/2014/main" id="{BDA98378-475D-E844-AC9F-5FD715B39E12}"/>
                </a:ext>
              </a:extLst>
            </p:cNvPr>
            <p:cNvSpPr txBox="1"/>
            <p:nvPr/>
          </p:nvSpPr>
          <p:spPr>
            <a:xfrm>
              <a:off x="702681" y="252154"/>
              <a:ext cx="1903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b="1" dirty="0">
                  <a:solidFill>
                    <a:srgbClr val="17A447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Het stappenplan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7873AFB-8068-E14A-9B67-F9C0939BF14D}"/>
              </a:ext>
            </a:extLst>
          </p:cNvPr>
          <p:cNvGrpSpPr/>
          <p:nvPr/>
        </p:nvGrpSpPr>
        <p:grpSpPr>
          <a:xfrm>
            <a:off x="573765" y="789184"/>
            <a:ext cx="6966578" cy="3850744"/>
            <a:chOff x="573765" y="789184"/>
            <a:chExt cx="6966578" cy="3850744"/>
          </a:xfrm>
        </p:grpSpPr>
        <p:sp>
          <p:nvSpPr>
            <p:cNvPr id="10" name="Tekstvak 2">
              <a:extLst>
                <a:ext uri="{FF2B5EF4-FFF2-40B4-BE49-F238E27FC236}">
                  <a16:creationId xmlns:a16="http://schemas.microsoft.com/office/drawing/2014/main" id="{1CB1691C-102B-B748-898D-DC551EB43D07}"/>
                </a:ext>
              </a:extLst>
            </p:cNvPr>
            <p:cNvSpPr txBox="1"/>
            <p:nvPr/>
          </p:nvSpPr>
          <p:spPr>
            <a:xfrm>
              <a:off x="573765" y="789184"/>
              <a:ext cx="6702246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nl-NL" sz="16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2c. Handhaaf het nieuwe beleid</a:t>
              </a:r>
            </a:p>
            <a:p>
              <a:endPara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nl-NL" sz="15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Bespreek wat het team doet wanneer de afspraken niet worden nageleefd.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nl-NL" sz="15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Wat doet een leerkracht wanneer een kind iets anders dan groente of </a:t>
              </a:r>
              <a:br>
                <a:rPr lang="nl-NL" sz="15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</a:br>
              <a:r>
                <a:rPr lang="nl-NL" sz="15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fruit mee heeft?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nl-NL" sz="15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Ga bij voorkeur in gesprek met de ouder/verzorger.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nl-NL" sz="15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Wanneer iedereen zich aan de afspraken houdt dan wordt het in een </a:t>
              </a:r>
              <a:br>
                <a:rPr lang="nl-NL" sz="15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</a:br>
              <a:r>
                <a:rPr lang="nl-NL" sz="15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paar weken de gewoonte.</a:t>
              </a:r>
            </a:p>
          </p:txBody>
        </p:sp>
        <p:sp>
          <p:nvSpPr>
            <p:cNvPr id="24" name="Tekstvak 2">
              <a:extLst>
                <a:ext uri="{FF2B5EF4-FFF2-40B4-BE49-F238E27FC236}">
                  <a16:creationId xmlns:a16="http://schemas.microsoft.com/office/drawing/2014/main" id="{DF7DF6E9-E191-0543-AA7C-F9143DD7A352}"/>
                </a:ext>
              </a:extLst>
            </p:cNvPr>
            <p:cNvSpPr txBox="1"/>
            <p:nvPr/>
          </p:nvSpPr>
          <p:spPr>
            <a:xfrm>
              <a:off x="589131" y="3649913"/>
              <a:ext cx="6951212" cy="990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nl-NL" sz="10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Voorbeelden van aanpak andere scholen: </a:t>
              </a:r>
            </a:p>
            <a:p>
              <a:pPr>
                <a:lnSpc>
                  <a:spcPct val="150000"/>
                </a:lnSpc>
              </a:pPr>
              <a:r>
                <a:rPr lang="nl-NL" sz="10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“Ik geef de koeken weer mee naar huis.”</a:t>
              </a:r>
              <a:br>
                <a:rPr lang="nl-NL" sz="10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</a:br>
              <a:r>
                <a:rPr lang="nl-NL" sz="10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“Wanneer een kind een keer geen groente of fruit meeneemt dan wordt er gedeeld.”</a:t>
              </a:r>
            </a:p>
            <a:p>
              <a:pPr>
                <a:lnSpc>
                  <a:spcPct val="150000"/>
                </a:lnSpc>
              </a:pPr>
              <a:r>
                <a:rPr lang="nl-NL" sz="10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“We hebben een fruitschaal op school voor kinderen die niets mee hebben.”</a:t>
              </a: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BDA22068-664D-3C46-BDB4-EDD57181863C}"/>
              </a:ext>
            </a:extLst>
          </p:cNvPr>
          <p:cNvSpPr/>
          <p:nvPr/>
        </p:nvSpPr>
        <p:spPr>
          <a:xfrm>
            <a:off x="8954530" y="308025"/>
            <a:ext cx="189470" cy="4749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83A124B-A506-B046-B904-CF4694B0688A}"/>
              </a:ext>
            </a:extLst>
          </p:cNvPr>
          <p:cNvGrpSpPr/>
          <p:nvPr/>
        </p:nvGrpSpPr>
        <p:grpSpPr>
          <a:xfrm>
            <a:off x="7535958" y="809465"/>
            <a:ext cx="1608042" cy="3524570"/>
            <a:chOff x="7535958" y="462215"/>
            <a:chExt cx="1608042" cy="3524570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6B3C82E5-666E-694E-92B8-243E67030DD1}"/>
                </a:ext>
              </a:extLst>
            </p:cNvPr>
            <p:cNvSpPr/>
            <p:nvPr/>
          </p:nvSpPr>
          <p:spPr>
            <a:xfrm flipH="1">
              <a:off x="7535958" y="1520442"/>
              <a:ext cx="1510400" cy="2466343"/>
            </a:xfrm>
            <a:prstGeom prst="roundRect">
              <a:avLst>
                <a:gd name="adj" fmla="val 5567"/>
              </a:avLst>
            </a:prstGeom>
            <a:blipFill dpi="0" rotWithShape="1">
              <a:blip r:embed="rId2"/>
              <a:srcRect/>
              <a:stretch>
                <a:fillRect l="-25335" t="3708" r="8586" b="933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L" dirty="0"/>
                <a:t> </a:t>
              </a:r>
            </a:p>
          </p:txBody>
        </p:sp>
        <p:sp>
          <p:nvSpPr>
            <p:cNvPr id="30" name="Oval Callout 29">
              <a:extLst>
                <a:ext uri="{FF2B5EF4-FFF2-40B4-BE49-F238E27FC236}">
                  <a16:creationId xmlns:a16="http://schemas.microsoft.com/office/drawing/2014/main" id="{7A495C79-ED38-4E4E-9DAC-0EC6989158C6}"/>
                </a:ext>
              </a:extLst>
            </p:cNvPr>
            <p:cNvSpPr/>
            <p:nvPr/>
          </p:nvSpPr>
          <p:spPr>
            <a:xfrm rot="900000">
              <a:off x="7676580" y="462215"/>
              <a:ext cx="1369454" cy="1351790"/>
            </a:xfrm>
            <a:prstGeom prst="wedgeEllipseCallout">
              <a:avLst/>
            </a:prstGeom>
            <a:solidFill>
              <a:srgbClr val="0A4A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Tekstvak 6">
              <a:extLst>
                <a:ext uri="{FF2B5EF4-FFF2-40B4-BE49-F238E27FC236}">
                  <a16:creationId xmlns:a16="http://schemas.microsoft.com/office/drawing/2014/main" id="{7A787012-E720-2F47-A6AC-08539C99693C}"/>
                </a:ext>
              </a:extLst>
            </p:cNvPr>
            <p:cNvSpPr txBox="1"/>
            <p:nvPr/>
          </p:nvSpPr>
          <p:spPr>
            <a:xfrm>
              <a:off x="7676255" y="844495"/>
              <a:ext cx="13701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>
                  <a:solidFill>
                    <a:schemeClr val="bg1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Stap 2. </a:t>
              </a:r>
            </a:p>
            <a:p>
              <a:pPr algn="ctr"/>
              <a:r>
                <a:rPr lang="nl-NL" sz="1400" b="1" dirty="0">
                  <a:solidFill>
                    <a:schemeClr val="bg1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Uitvoering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BE98269-1206-DE4E-93DF-E704D68E610A}"/>
                </a:ext>
              </a:extLst>
            </p:cNvPr>
            <p:cNvSpPr/>
            <p:nvPr/>
          </p:nvSpPr>
          <p:spPr>
            <a:xfrm>
              <a:off x="8954530" y="2119932"/>
              <a:ext cx="189470" cy="16606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</p:spTree>
    <p:extLst>
      <p:ext uri="{BB962C8B-B14F-4D97-AF65-F5344CB8AC3E}">
        <p14:creationId xmlns:p14="http://schemas.microsoft.com/office/powerpoint/2010/main" val="4075162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54D7FDC-4F41-5144-9769-D40A75E59BD8}"/>
              </a:ext>
            </a:extLst>
          </p:cNvPr>
          <p:cNvSpPr/>
          <p:nvPr/>
        </p:nvSpPr>
        <p:spPr>
          <a:xfrm>
            <a:off x="172996" y="203200"/>
            <a:ext cx="8781534" cy="4749800"/>
          </a:xfrm>
          <a:prstGeom prst="roundRect">
            <a:avLst>
              <a:gd name="adj" fmla="val 5567"/>
            </a:avLst>
          </a:prstGeom>
          <a:solidFill>
            <a:srgbClr val="DAE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" name="Tekstvak 2">
            <a:extLst>
              <a:ext uri="{FF2B5EF4-FFF2-40B4-BE49-F238E27FC236}">
                <a16:creationId xmlns:a16="http://schemas.microsoft.com/office/drawing/2014/main" id="{1CB1691C-102B-B748-898D-DC551EB43D07}"/>
              </a:ext>
            </a:extLst>
          </p:cNvPr>
          <p:cNvSpPr txBox="1"/>
          <p:nvPr/>
        </p:nvSpPr>
        <p:spPr>
          <a:xfrm>
            <a:off x="573765" y="1518569"/>
            <a:ext cx="819703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3. Evalueer</a:t>
            </a:r>
          </a:p>
          <a:p>
            <a:pPr>
              <a:lnSpc>
                <a:spcPct val="150000"/>
              </a:lnSpc>
            </a:pP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Plan een evaluatiemoment in zodat alle ervaringen besproken kunnen worden.</a:t>
            </a:r>
          </a:p>
          <a:p>
            <a:endParaRPr lang="nl-NL" sz="15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Wat vindt het team van de afspraken?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Lukt het alle teamleden de afspraken na te leven?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Wat gaat er goed? Wat kan er beter?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DDD3AA4-E674-7649-B0BA-7F4128DE47FF}"/>
              </a:ext>
            </a:extLst>
          </p:cNvPr>
          <p:cNvGrpSpPr/>
          <p:nvPr/>
        </p:nvGrpSpPr>
        <p:grpSpPr>
          <a:xfrm>
            <a:off x="621566" y="210994"/>
            <a:ext cx="1984696" cy="381592"/>
            <a:chOff x="621566" y="210994"/>
            <a:chExt cx="1984696" cy="381592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653F0DD-EAB5-D446-8A8B-8A1A17D3131A}"/>
                </a:ext>
              </a:extLst>
            </p:cNvPr>
            <p:cNvSpPr/>
            <p:nvPr/>
          </p:nvSpPr>
          <p:spPr>
            <a:xfrm>
              <a:off x="621566" y="210994"/>
              <a:ext cx="1657903" cy="381592"/>
            </a:xfrm>
            <a:custGeom>
              <a:avLst/>
              <a:gdLst>
                <a:gd name="connsiteX0" fmla="*/ 0 w 1936896"/>
                <a:gd name="connsiteY0" fmla="*/ 0 h 471198"/>
                <a:gd name="connsiteX1" fmla="*/ 1936896 w 1936896"/>
                <a:gd name="connsiteY1" fmla="*/ 0 h 471198"/>
                <a:gd name="connsiteX2" fmla="*/ 1936896 w 1936896"/>
                <a:gd name="connsiteY2" fmla="*/ 373614 h 471198"/>
                <a:gd name="connsiteX3" fmla="*/ 1839312 w 1936896"/>
                <a:gd name="connsiteY3" fmla="*/ 471198 h 471198"/>
                <a:gd name="connsiteX4" fmla="*/ 97584 w 1936896"/>
                <a:gd name="connsiteY4" fmla="*/ 471198 h 471198"/>
                <a:gd name="connsiteX5" fmla="*/ 0 w 1936896"/>
                <a:gd name="connsiteY5" fmla="*/ 373614 h 471198"/>
                <a:gd name="connsiteX6" fmla="*/ 0 w 1936896"/>
                <a:gd name="connsiteY6" fmla="*/ 0 h 471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6896" h="471198">
                  <a:moveTo>
                    <a:pt x="0" y="0"/>
                  </a:moveTo>
                  <a:lnTo>
                    <a:pt x="1936896" y="0"/>
                  </a:lnTo>
                  <a:lnTo>
                    <a:pt x="1936896" y="373614"/>
                  </a:lnTo>
                  <a:cubicBezTo>
                    <a:pt x="1936896" y="427508"/>
                    <a:pt x="1893206" y="471198"/>
                    <a:pt x="1839312" y="471198"/>
                  </a:cubicBezTo>
                  <a:lnTo>
                    <a:pt x="97584" y="471198"/>
                  </a:lnTo>
                  <a:cubicBezTo>
                    <a:pt x="43690" y="471198"/>
                    <a:pt x="0" y="427508"/>
                    <a:pt x="0" y="3736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ED8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5" name="Tekstvak 6">
              <a:extLst>
                <a:ext uri="{FF2B5EF4-FFF2-40B4-BE49-F238E27FC236}">
                  <a16:creationId xmlns:a16="http://schemas.microsoft.com/office/drawing/2014/main" id="{103B51E7-C3D8-444D-A19C-F1728A9F561A}"/>
                </a:ext>
              </a:extLst>
            </p:cNvPr>
            <p:cNvSpPr txBox="1"/>
            <p:nvPr/>
          </p:nvSpPr>
          <p:spPr>
            <a:xfrm>
              <a:off x="702681" y="252154"/>
              <a:ext cx="1903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b="1" dirty="0">
                  <a:solidFill>
                    <a:srgbClr val="17A447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Het stappenplan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F01768D-0152-A140-BB4E-790B228C619C}"/>
              </a:ext>
            </a:extLst>
          </p:cNvPr>
          <p:cNvGrpSpPr/>
          <p:nvPr/>
        </p:nvGrpSpPr>
        <p:grpSpPr>
          <a:xfrm>
            <a:off x="7344924" y="835959"/>
            <a:ext cx="1615991" cy="3917547"/>
            <a:chOff x="7344924" y="1324098"/>
            <a:chExt cx="1615991" cy="3917547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9852EE14-5201-1F4A-B5DA-4C783BD38291}"/>
                </a:ext>
              </a:extLst>
            </p:cNvPr>
            <p:cNvSpPr/>
            <p:nvPr/>
          </p:nvSpPr>
          <p:spPr>
            <a:xfrm>
              <a:off x="7733065" y="1324098"/>
              <a:ext cx="1227850" cy="3917547"/>
            </a:xfrm>
            <a:prstGeom prst="roundRect">
              <a:avLst>
                <a:gd name="adj" fmla="val 5567"/>
              </a:avLst>
            </a:prstGeom>
            <a:blipFill>
              <a:blip r:embed="rId2"/>
              <a:stretch>
                <a:fillRect l="21407" t="2852" r="-36439" b="1892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dirty="0"/>
            </a:p>
          </p:txBody>
        </p:sp>
        <p:sp>
          <p:nvSpPr>
            <p:cNvPr id="27" name="Oval Callout 26">
              <a:extLst>
                <a:ext uri="{FF2B5EF4-FFF2-40B4-BE49-F238E27FC236}">
                  <a16:creationId xmlns:a16="http://schemas.microsoft.com/office/drawing/2014/main" id="{207FDAFB-6042-8D48-874F-6C4A602F3143}"/>
                </a:ext>
              </a:extLst>
            </p:cNvPr>
            <p:cNvSpPr/>
            <p:nvPr/>
          </p:nvSpPr>
          <p:spPr>
            <a:xfrm rot="12600000">
              <a:off x="7345249" y="3027519"/>
              <a:ext cx="1369454" cy="1351790"/>
            </a:xfrm>
            <a:prstGeom prst="wedgeEllipseCallout">
              <a:avLst/>
            </a:prstGeom>
            <a:solidFill>
              <a:srgbClr val="0A4A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Tekstvak 6">
              <a:extLst>
                <a:ext uri="{FF2B5EF4-FFF2-40B4-BE49-F238E27FC236}">
                  <a16:creationId xmlns:a16="http://schemas.microsoft.com/office/drawing/2014/main" id="{F4CED7CB-A4E5-6D42-8ABC-C13C407291EC}"/>
                </a:ext>
              </a:extLst>
            </p:cNvPr>
            <p:cNvSpPr txBox="1"/>
            <p:nvPr/>
          </p:nvSpPr>
          <p:spPr>
            <a:xfrm>
              <a:off x="7344924" y="3409799"/>
              <a:ext cx="13701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>
                  <a:solidFill>
                    <a:schemeClr val="bg1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Stap 3. </a:t>
              </a:r>
            </a:p>
            <a:p>
              <a:pPr algn="ctr"/>
              <a:r>
                <a:rPr lang="nl-NL" sz="1400" b="1" dirty="0">
                  <a:solidFill>
                    <a:schemeClr val="bg1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Evalueren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9721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54D7FDC-4F41-5144-9769-D40A75E59BD8}"/>
              </a:ext>
            </a:extLst>
          </p:cNvPr>
          <p:cNvSpPr/>
          <p:nvPr/>
        </p:nvSpPr>
        <p:spPr>
          <a:xfrm>
            <a:off x="172996" y="203200"/>
            <a:ext cx="8781534" cy="4749800"/>
          </a:xfrm>
          <a:prstGeom prst="roundRect">
            <a:avLst>
              <a:gd name="adj" fmla="val 5567"/>
            </a:avLst>
          </a:prstGeom>
          <a:solidFill>
            <a:srgbClr val="DAE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DDD3AA4-E674-7649-B0BA-7F4128DE47FF}"/>
              </a:ext>
            </a:extLst>
          </p:cNvPr>
          <p:cNvGrpSpPr/>
          <p:nvPr/>
        </p:nvGrpSpPr>
        <p:grpSpPr>
          <a:xfrm>
            <a:off x="621566" y="210994"/>
            <a:ext cx="1984696" cy="381592"/>
            <a:chOff x="621566" y="210994"/>
            <a:chExt cx="1984696" cy="381592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653F0DD-EAB5-D446-8A8B-8A1A17D3131A}"/>
                </a:ext>
              </a:extLst>
            </p:cNvPr>
            <p:cNvSpPr/>
            <p:nvPr/>
          </p:nvSpPr>
          <p:spPr>
            <a:xfrm>
              <a:off x="621566" y="210994"/>
              <a:ext cx="1657903" cy="381592"/>
            </a:xfrm>
            <a:custGeom>
              <a:avLst/>
              <a:gdLst>
                <a:gd name="connsiteX0" fmla="*/ 0 w 1936896"/>
                <a:gd name="connsiteY0" fmla="*/ 0 h 471198"/>
                <a:gd name="connsiteX1" fmla="*/ 1936896 w 1936896"/>
                <a:gd name="connsiteY1" fmla="*/ 0 h 471198"/>
                <a:gd name="connsiteX2" fmla="*/ 1936896 w 1936896"/>
                <a:gd name="connsiteY2" fmla="*/ 373614 h 471198"/>
                <a:gd name="connsiteX3" fmla="*/ 1839312 w 1936896"/>
                <a:gd name="connsiteY3" fmla="*/ 471198 h 471198"/>
                <a:gd name="connsiteX4" fmla="*/ 97584 w 1936896"/>
                <a:gd name="connsiteY4" fmla="*/ 471198 h 471198"/>
                <a:gd name="connsiteX5" fmla="*/ 0 w 1936896"/>
                <a:gd name="connsiteY5" fmla="*/ 373614 h 471198"/>
                <a:gd name="connsiteX6" fmla="*/ 0 w 1936896"/>
                <a:gd name="connsiteY6" fmla="*/ 0 h 471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6896" h="471198">
                  <a:moveTo>
                    <a:pt x="0" y="0"/>
                  </a:moveTo>
                  <a:lnTo>
                    <a:pt x="1936896" y="0"/>
                  </a:lnTo>
                  <a:lnTo>
                    <a:pt x="1936896" y="373614"/>
                  </a:lnTo>
                  <a:cubicBezTo>
                    <a:pt x="1936896" y="427508"/>
                    <a:pt x="1893206" y="471198"/>
                    <a:pt x="1839312" y="471198"/>
                  </a:cubicBezTo>
                  <a:lnTo>
                    <a:pt x="97584" y="471198"/>
                  </a:lnTo>
                  <a:cubicBezTo>
                    <a:pt x="43690" y="471198"/>
                    <a:pt x="0" y="427508"/>
                    <a:pt x="0" y="3736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ED8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5" name="Tekstvak 6">
              <a:extLst>
                <a:ext uri="{FF2B5EF4-FFF2-40B4-BE49-F238E27FC236}">
                  <a16:creationId xmlns:a16="http://schemas.microsoft.com/office/drawing/2014/main" id="{103B51E7-C3D8-444D-A19C-F1728A9F561A}"/>
                </a:ext>
              </a:extLst>
            </p:cNvPr>
            <p:cNvSpPr txBox="1"/>
            <p:nvPr/>
          </p:nvSpPr>
          <p:spPr>
            <a:xfrm>
              <a:off x="702681" y="252154"/>
              <a:ext cx="1903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b="1" dirty="0">
                  <a:solidFill>
                    <a:srgbClr val="17A447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Het stappenplan</a:t>
              </a:r>
            </a:p>
          </p:txBody>
        </p:sp>
      </p:grpSp>
      <p:sp>
        <p:nvSpPr>
          <p:cNvPr id="26" name="Tekstvak 2">
            <a:extLst>
              <a:ext uri="{FF2B5EF4-FFF2-40B4-BE49-F238E27FC236}">
                <a16:creationId xmlns:a16="http://schemas.microsoft.com/office/drawing/2014/main" id="{3685714F-2F82-BA46-88E7-4CACB13B4E01}"/>
              </a:ext>
            </a:extLst>
          </p:cNvPr>
          <p:cNvSpPr txBox="1"/>
          <p:nvPr/>
        </p:nvSpPr>
        <p:spPr>
          <a:xfrm>
            <a:off x="573765" y="1383542"/>
            <a:ext cx="6805566" cy="2380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4. Ondersteuning</a:t>
            </a:r>
          </a:p>
          <a:p>
            <a:pPr>
              <a:lnSpc>
                <a:spcPct val="150000"/>
              </a:lnSpc>
            </a:pP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Wilt u van gedachten wisselen over schoolfruitbeleid? </a:t>
            </a:r>
          </a:p>
          <a:p>
            <a:endParaRPr lang="nl-NL" sz="15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Neem dan contact op met een van onderstaande contactpersonen:</a:t>
            </a:r>
          </a:p>
          <a:p>
            <a:pPr>
              <a:lnSpc>
                <a:spcPct val="150000"/>
              </a:lnSpc>
            </a:pPr>
            <a:r>
              <a:rPr lang="nl-NL" sz="1500" u="sng" dirty="0">
                <a:solidFill>
                  <a:srgbClr val="17A447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Gezonde School Adviseur</a:t>
            </a:r>
          </a:p>
          <a:p>
            <a:pPr>
              <a:lnSpc>
                <a:spcPct val="150000"/>
              </a:lnSpc>
            </a:pPr>
            <a:r>
              <a:rPr lang="nl-NL" sz="1500" u="sng" dirty="0">
                <a:solidFill>
                  <a:srgbClr val="17A447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JOGG regisseur </a:t>
            </a: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(alleen in JOGG gemeenten*).</a:t>
            </a:r>
          </a:p>
          <a:p>
            <a:pPr>
              <a:lnSpc>
                <a:spcPct val="150000"/>
              </a:lnSpc>
            </a:pPr>
            <a:r>
              <a:rPr lang="nl-NL" sz="1500" u="sng" dirty="0">
                <a:solidFill>
                  <a:srgbClr val="17A447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Steunpunt EU-Schoolfruit, Wageningen University &amp; Research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534BEC-16BC-B64D-A56D-E590B3969B63}"/>
              </a:ext>
            </a:extLst>
          </p:cNvPr>
          <p:cNvSpPr/>
          <p:nvPr/>
        </p:nvSpPr>
        <p:spPr>
          <a:xfrm>
            <a:off x="8954530" y="308025"/>
            <a:ext cx="189470" cy="4749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2C121BE-104F-754F-8F29-2F7ECAA1239D}"/>
              </a:ext>
            </a:extLst>
          </p:cNvPr>
          <p:cNvGrpSpPr/>
          <p:nvPr/>
        </p:nvGrpSpPr>
        <p:grpSpPr>
          <a:xfrm>
            <a:off x="7504607" y="1406659"/>
            <a:ext cx="1579269" cy="3546341"/>
            <a:chOff x="7504607" y="1406659"/>
            <a:chExt cx="1579269" cy="3546341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B4F002DB-4216-C04D-BDDB-99E0AFAB4EE4}"/>
                </a:ext>
              </a:extLst>
            </p:cNvPr>
            <p:cNvSpPr/>
            <p:nvPr/>
          </p:nvSpPr>
          <p:spPr>
            <a:xfrm flipH="1">
              <a:off x="7504607" y="2440579"/>
              <a:ext cx="1575199" cy="2512421"/>
            </a:xfrm>
            <a:prstGeom prst="roundRect">
              <a:avLst>
                <a:gd name="adj" fmla="val 5567"/>
              </a:avLst>
            </a:prstGeom>
            <a:blipFill>
              <a:blip r:embed="rId2"/>
              <a:stretch>
                <a:fillRect l="2117" t="14963" r="-4489" b="-783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dirty="0"/>
            </a:p>
          </p:txBody>
        </p:sp>
        <p:sp>
          <p:nvSpPr>
            <p:cNvPr id="21" name="Oval Callout 20">
              <a:extLst>
                <a:ext uri="{FF2B5EF4-FFF2-40B4-BE49-F238E27FC236}">
                  <a16:creationId xmlns:a16="http://schemas.microsoft.com/office/drawing/2014/main" id="{C186F315-B7A6-1442-AFC6-BF3DB6681209}"/>
                </a:ext>
              </a:extLst>
            </p:cNvPr>
            <p:cNvSpPr/>
            <p:nvPr/>
          </p:nvSpPr>
          <p:spPr>
            <a:xfrm rot="19252692">
              <a:off x="7652373" y="1406659"/>
              <a:ext cx="1369454" cy="1351790"/>
            </a:xfrm>
            <a:prstGeom prst="wedgeEllipseCallout">
              <a:avLst/>
            </a:prstGeom>
            <a:solidFill>
              <a:srgbClr val="0A4A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2" name="Tekstvak 6">
              <a:extLst>
                <a:ext uri="{FF2B5EF4-FFF2-40B4-BE49-F238E27FC236}">
                  <a16:creationId xmlns:a16="http://schemas.microsoft.com/office/drawing/2014/main" id="{CC7B5D56-4EC5-E842-AF69-F0460429B6F6}"/>
                </a:ext>
              </a:extLst>
            </p:cNvPr>
            <p:cNvSpPr txBox="1"/>
            <p:nvPr/>
          </p:nvSpPr>
          <p:spPr>
            <a:xfrm>
              <a:off x="7590323" y="1750980"/>
              <a:ext cx="14935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>
                  <a:solidFill>
                    <a:schemeClr val="bg1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Stap 4. </a:t>
              </a:r>
            </a:p>
            <a:p>
              <a:pPr algn="ctr"/>
              <a:r>
                <a:rPr lang="nl-NL" sz="1400" b="1" dirty="0">
                  <a:solidFill>
                    <a:schemeClr val="bg1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Ondersteuning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9579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54D7FDC-4F41-5144-9769-D40A75E59BD8}"/>
              </a:ext>
            </a:extLst>
          </p:cNvPr>
          <p:cNvSpPr/>
          <p:nvPr/>
        </p:nvSpPr>
        <p:spPr>
          <a:xfrm>
            <a:off x="224755" y="210377"/>
            <a:ext cx="8781534" cy="4749800"/>
          </a:xfrm>
          <a:prstGeom prst="roundRect">
            <a:avLst>
              <a:gd name="adj" fmla="val 5567"/>
            </a:avLst>
          </a:prstGeom>
          <a:solidFill>
            <a:srgbClr val="DAE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1835A86-0672-0348-98A2-C1FF64B274AD}"/>
              </a:ext>
            </a:extLst>
          </p:cNvPr>
          <p:cNvGrpSpPr/>
          <p:nvPr/>
        </p:nvGrpSpPr>
        <p:grpSpPr>
          <a:xfrm>
            <a:off x="621566" y="210994"/>
            <a:ext cx="1984696" cy="381592"/>
            <a:chOff x="621566" y="210994"/>
            <a:chExt cx="1984696" cy="381592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375CA96-B519-CF4A-93AB-42AA543C69E0}"/>
                </a:ext>
              </a:extLst>
            </p:cNvPr>
            <p:cNvSpPr/>
            <p:nvPr/>
          </p:nvSpPr>
          <p:spPr>
            <a:xfrm>
              <a:off x="621566" y="210994"/>
              <a:ext cx="1657903" cy="381592"/>
            </a:xfrm>
            <a:custGeom>
              <a:avLst/>
              <a:gdLst>
                <a:gd name="connsiteX0" fmla="*/ 0 w 1936896"/>
                <a:gd name="connsiteY0" fmla="*/ 0 h 471198"/>
                <a:gd name="connsiteX1" fmla="*/ 1936896 w 1936896"/>
                <a:gd name="connsiteY1" fmla="*/ 0 h 471198"/>
                <a:gd name="connsiteX2" fmla="*/ 1936896 w 1936896"/>
                <a:gd name="connsiteY2" fmla="*/ 373614 h 471198"/>
                <a:gd name="connsiteX3" fmla="*/ 1839312 w 1936896"/>
                <a:gd name="connsiteY3" fmla="*/ 471198 h 471198"/>
                <a:gd name="connsiteX4" fmla="*/ 97584 w 1936896"/>
                <a:gd name="connsiteY4" fmla="*/ 471198 h 471198"/>
                <a:gd name="connsiteX5" fmla="*/ 0 w 1936896"/>
                <a:gd name="connsiteY5" fmla="*/ 373614 h 471198"/>
                <a:gd name="connsiteX6" fmla="*/ 0 w 1936896"/>
                <a:gd name="connsiteY6" fmla="*/ 0 h 471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6896" h="471198">
                  <a:moveTo>
                    <a:pt x="0" y="0"/>
                  </a:moveTo>
                  <a:lnTo>
                    <a:pt x="1936896" y="0"/>
                  </a:lnTo>
                  <a:lnTo>
                    <a:pt x="1936896" y="373614"/>
                  </a:lnTo>
                  <a:cubicBezTo>
                    <a:pt x="1936896" y="427508"/>
                    <a:pt x="1893206" y="471198"/>
                    <a:pt x="1839312" y="471198"/>
                  </a:cubicBezTo>
                  <a:lnTo>
                    <a:pt x="97584" y="471198"/>
                  </a:lnTo>
                  <a:cubicBezTo>
                    <a:pt x="43690" y="471198"/>
                    <a:pt x="0" y="427508"/>
                    <a:pt x="0" y="3736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ED8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4" name="Tekstvak 6">
              <a:extLst>
                <a:ext uri="{FF2B5EF4-FFF2-40B4-BE49-F238E27FC236}">
                  <a16:creationId xmlns:a16="http://schemas.microsoft.com/office/drawing/2014/main" id="{3BDFB32E-CF0B-014F-B4D5-0198A27089C1}"/>
                </a:ext>
              </a:extLst>
            </p:cNvPr>
            <p:cNvSpPr txBox="1"/>
            <p:nvPr/>
          </p:nvSpPr>
          <p:spPr>
            <a:xfrm>
              <a:off x="702681" y="252154"/>
              <a:ext cx="1903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b="1" dirty="0">
                  <a:solidFill>
                    <a:srgbClr val="17A447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Het stappenplan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15C81C0E-D018-3044-B509-352575D0A6AF}"/>
              </a:ext>
            </a:extLst>
          </p:cNvPr>
          <p:cNvSpPr/>
          <p:nvPr/>
        </p:nvSpPr>
        <p:spPr>
          <a:xfrm rot="5400000">
            <a:off x="2029574" y="-1684872"/>
            <a:ext cx="201525" cy="3571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9788DC-6037-514C-B2F3-7DA8B3E42546}"/>
              </a:ext>
            </a:extLst>
          </p:cNvPr>
          <p:cNvSpPr/>
          <p:nvPr/>
        </p:nvSpPr>
        <p:spPr>
          <a:xfrm rot="5400000">
            <a:off x="7257603" y="3264280"/>
            <a:ext cx="201525" cy="3571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4F4E5F-B49C-9140-A249-C116B8E849C1}"/>
              </a:ext>
            </a:extLst>
          </p:cNvPr>
          <p:cNvSpPr txBox="1"/>
          <p:nvPr/>
        </p:nvSpPr>
        <p:spPr>
          <a:xfrm>
            <a:off x="520907" y="2187029"/>
            <a:ext cx="6377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4400" b="1" dirty="0">
                <a:solidFill>
                  <a:srgbClr val="17A4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Gaan met die banaan!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0D333E2-7560-1F4A-B71E-88DA590C73AB}"/>
              </a:ext>
            </a:extLst>
          </p:cNvPr>
          <p:cNvGrpSpPr/>
          <p:nvPr/>
        </p:nvGrpSpPr>
        <p:grpSpPr>
          <a:xfrm>
            <a:off x="0" y="203562"/>
            <a:ext cx="9144000" cy="4939938"/>
            <a:chOff x="0" y="203562"/>
            <a:chExt cx="9144000" cy="4939938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75C8F2A9-B3AA-6D44-ABF9-679FDD6CD674}"/>
                </a:ext>
              </a:extLst>
            </p:cNvPr>
            <p:cNvSpPr/>
            <p:nvPr/>
          </p:nvSpPr>
          <p:spPr>
            <a:xfrm>
              <a:off x="7160747" y="203562"/>
              <a:ext cx="1981265" cy="4736738"/>
            </a:xfrm>
            <a:prstGeom prst="roundRect">
              <a:avLst>
                <a:gd name="adj" fmla="val 5567"/>
              </a:avLst>
            </a:prstGeom>
            <a:blipFill>
              <a:blip r:embed="rId2"/>
              <a:stretch>
                <a:fillRect l="12198" t="5352" r="-84535" b="-2041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3EE1253B-F7D7-8449-9D2E-746B9B76CE48}"/>
                </a:ext>
              </a:extLst>
            </p:cNvPr>
            <p:cNvSpPr/>
            <p:nvPr/>
          </p:nvSpPr>
          <p:spPr>
            <a:xfrm>
              <a:off x="0" y="3487783"/>
              <a:ext cx="9144000" cy="1655717"/>
            </a:xfrm>
            <a:custGeom>
              <a:avLst/>
              <a:gdLst>
                <a:gd name="connsiteX0" fmla="*/ 0 w 9144000"/>
                <a:gd name="connsiteY0" fmla="*/ 0 h 1655717"/>
                <a:gd name="connsiteX1" fmla="*/ 172996 w 9144000"/>
                <a:gd name="connsiteY1" fmla="*/ 0 h 1655717"/>
                <a:gd name="connsiteX2" fmla="*/ 172996 w 9144000"/>
                <a:gd name="connsiteY2" fmla="*/ 1200796 h 1655717"/>
                <a:gd name="connsiteX3" fmla="*/ 437417 w 9144000"/>
                <a:gd name="connsiteY3" fmla="*/ 1465217 h 1655717"/>
                <a:gd name="connsiteX4" fmla="*/ 8690109 w 9144000"/>
                <a:gd name="connsiteY4" fmla="*/ 1465217 h 1655717"/>
                <a:gd name="connsiteX5" fmla="*/ 8954530 w 9144000"/>
                <a:gd name="connsiteY5" fmla="*/ 1200796 h 1655717"/>
                <a:gd name="connsiteX6" fmla="*/ 8954530 w 9144000"/>
                <a:gd name="connsiteY6" fmla="*/ 0 h 1655717"/>
                <a:gd name="connsiteX7" fmla="*/ 9144000 w 9144000"/>
                <a:gd name="connsiteY7" fmla="*/ 0 h 1655717"/>
                <a:gd name="connsiteX8" fmla="*/ 9144000 w 9144000"/>
                <a:gd name="connsiteY8" fmla="*/ 1655717 h 1655717"/>
                <a:gd name="connsiteX9" fmla="*/ 0 w 9144000"/>
                <a:gd name="connsiteY9" fmla="*/ 1655717 h 1655717"/>
                <a:gd name="connsiteX10" fmla="*/ 0 w 9144000"/>
                <a:gd name="connsiteY10" fmla="*/ 0 h 165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4000" h="1655717">
                  <a:moveTo>
                    <a:pt x="0" y="0"/>
                  </a:moveTo>
                  <a:lnTo>
                    <a:pt x="172996" y="0"/>
                  </a:lnTo>
                  <a:lnTo>
                    <a:pt x="172996" y="1200796"/>
                  </a:lnTo>
                  <a:cubicBezTo>
                    <a:pt x="172996" y="1346832"/>
                    <a:pt x="291381" y="1465217"/>
                    <a:pt x="437417" y="1465217"/>
                  </a:cubicBezTo>
                  <a:lnTo>
                    <a:pt x="8690109" y="1465217"/>
                  </a:lnTo>
                  <a:cubicBezTo>
                    <a:pt x="8836145" y="1465217"/>
                    <a:pt x="8954530" y="1346832"/>
                    <a:pt x="8954530" y="1200796"/>
                  </a:cubicBezTo>
                  <a:lnTo>
                    <a:pt x="8954530" y="0"/>
                  </a:lnTo>
                  <a:lnTo>
                    <a:pt x="9144000" y="0"/>
                  </a:lnTo>
                  <a:lnTo>
                    <a:pt x="9144000" y="1655717"/>
                  </a:lnTo>
                  <a:lnTo>
                    <a:pt x="0" y="16557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NL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74B68D63-10DD-BB4C-AA8E-C1B7923127F9}"/>
              </a:ext>
            </a:extLst>
          </p:cNvPr>
          <p:cNvSpPr/>
          <p:nvPr/>
        </p:nvSpPr>
        <p:spPr>
          <a:xfrm>
            <a:off x="565299" y="4430154"/>
            <a:ext cx="73581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>
                <a:solidFill>
                  <a:srgbClr val="17A4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Kijk voor meer info op: wijkiezengroenteenfruit.nu</a:t>
            </a:r>
          </a:p>
        </p:txBody>
      </p:sp>
    </p:spTree>
    <p:extLst>
      <p:ext uri="{BB962C8B-B14F-4D97-AF65-F5344CB8AC3E}">
        <p14:creationId xmlns:p14="http://schemas.microsoft.com/office/powerpoint/2010/main" val="963648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54D7FDC-4F41-5144-9769-D40A75E59BD8}"/>
              </a:ext>
            </a:extLst>
          </p:cNvPr>
          <p:cNvSpPr/>
          <p:nvPr/>
        </p:nvSpPr>
        <p:spPr>
          <a:xfrm>
            <a:off x="172996" y="203200"/>
            <a:ext cx="8781534" cy="4749800"/>
          </a:xfrm>
          <a:prstGeom prst="roundRect">
            <a:avLst>
              <a:gd name="adj" fmla="val 5567"/>
            </a:avLst>
          </a:prstGeom>
          <a:solidFill>
            <a:srgbClr val="0A4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5FF655C-1FCC-9B4A-AD5A-50115753F57E}"/>
              </a:ext>
            </a:extLst>
          </p:cNvPr>
          <p:cNvSpPr/>
          <p:nvPr/>
        </p:nvSpPr>
        <p:spPr>
          <a:xfrm flipH="1">
            <a:off x="170117" y="49616"/>
            <a:ext cx="8781534" cy="4904860"/>
          </a:xfrm>
          <a:prstGeom prst="roundRect">
            <a:avLst>
              <a:gd name="adj" fmla="val 5567"/>
            </a:avLst>
          </a:prstGeom>
          <a:blipFill>
            <a:blip r:embed="rId2"/>
            <a:stretch>
              <a:fillRect l="-7097" t="217" r="42936" b="-2976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8E23B49-12B0-D64D-9303-F36054A9A4F2}"/>
              </a:ext>
            </a:extLst>
          </p:cNvPr>
          <p:cNvGrpSpPr/>
          <p:nvPr/>
        </p:nvGrpSpPr>
        <p:grpSpPr>
          <a:xfrm>
            <a:off x="514871" y="1416352"/>
            <a:ext cx="3509294" cy="2442270"/>
            <a:chOff x="514871" y="1416352"/>
            <a:chExt cx="3509294" cy="244227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BE0D322-C54D-B749-A8BB-C0D68B86C254}"/>
                </a:ext>
              </a:extLst>
            </p:cNvPr>
            <p:cNvSpPr txBox="1"/>
            <p:nvPr/>
          </p:nvSpPr>
          <p:spPr>
            <a:xfrm>
              <a:off x="531341" y="1984221"/>
              <a:ext cx="33445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L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Jij hoort er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B1BD0F4-45C0-DB46-9C8D-D0361981D6BC}"/>
                </a:ext>
              </a:extLst>
            </p:cNvPr>
            <p:cNvSpPr/>
            <p:nvPr/>
          </p:nvSpPr>
          <p:spPr>
            <a:xfrm>
              <a:off x="514871" y="2536701"/>
              <a:ext cx="35092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NL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toch ook bij,</a:t>
              </a:r>
              <a:endParaRPr lang="nl-NL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4698309-9FDF-484C-8FA1-DB5453001FDD}"/>
                </a:ext>
              </a:extLst>
            </p:cNvPr>
            <p:cNvSpPr/>
            <p:nvPr/>
          </p:nvSpPr>
          <p:spPr>
            <a:xfrm>
              <a:off x="531341" y="3089181"/>
              <a:ext cx="203613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NL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aarbei!</a:t>
              </a:r>
              <a:endParaRPr lang="nl-NL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792203C-3AB3-BC4D-A122-C671ED411AFD}"/>
                </a:ext>
              </a:extLst>
            </p:cNvPr>
            <p:cNvCxnSpPr>
              <a:cxnSpLocks/>
            </p:cNvCxnSpPr>
            <p:nvPr/>
          </p:nvCxnSpPr>
          <p:spPr>
            <a:xfrm>
              <a:off x="630865" y="1873877"/>
              <a:ext cx="269358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CA53E25-0B67-4248-BD84-533672964D64}"/>
                </a:ext>
              </a:extLst>
            </p:cNvPr>
            <p:cNvSpPr/>
            <p:nvPr/>
          </p:nvSpPr>
          <p:spPr>
            <a:xfrm>
              <a:off x="531341" y="1416352"/>
              <a:ext cx="119802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NL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Vragen?</a:t>
              </a:r>
              <a:endParaRPr lang="nl-NL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782D63E-9C2A-7242-A4AE-9EBC7F79C383}"/>
              </a:ext>
            </a:extLst>
          </p:cNvPr>
          <p:cNvGrpSpPr/>
          <p:nvPr/>
        </p:nvGrpSpPr>
        <p:grpSpPr>
          <a:xfrm>
            <a:off x="8085665" y="4077340"/>
            <a:ext cx="964466" cy="1055608"/>
            <a:chOff x="8085665" y="4077340"/>
            <a:chExt cx="964466" cy="105560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CBDF646-E222-4440-BA5B-B98BB146DDA7}"/>
                </a:ext>
              </a:extLst>
            </p:cNvPr>
            <p:cNvSpPr/>
            <p:nvPr/>
          </p:nvSpPr>
          <p:spPr>
            <a:xfrm>
              <a:off x="8459857" y="4604746"/>
              <a:ext cx="528202" cy="5282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pic>
          <p:nvPicPr>
            <p:cNvPr id="31" name="Picture 30" descr="A close up of a logo&#10;&#10;Description automatically generated">
              <a:extLst>
                <a:ext uri="{FF2B5EF4-FFF2-40B4-BE49-F238E27FC236}">
                  <a16:creationId xmlns:a16="http://schemas.microsoft.com/office/drawing/2014/main" id="{075BA724-318F-9A48-9DDA-32C5E6023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5665" y="4077340"/>
              <a:ext cx="964466" cy="9899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443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54D7FDC-4F41-5144-9769-D40A75E59BD8}"/>
              </a:ext>
            </a:extLst>
          </p:cNvPr>
          <p:cNvSpPr/>
          <p:nvPr/>
        </p:nvSpPr>
        <p:spPr>
          <a:xfrm>
            <a:off x="172996" y="145691"/>
            <a:ext cx="8781534" cy="4749800"/>
          </a:xfrm>
          <a:prstGeom prst="roundRect">
            <a:avLst>
              <a:gd name="adj" fmla="val 5567"/>
            </a:avLst>
          </a:prstGeom>
          <a:solidFill>
            <a:srgbClr val="0A4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4" name="Tekstvak 2">
            <a:extLst>
              <a:ext uri="{FF2B5EF4-FFF2-40B4-BE49-F238E27FC236}">
                <a16:creationId xmlns:a16="http://schemas.microsoft.com/office/drawing/2014/main" id="{6796A249-E0FD-644B-A26B-2C0C2F587139}"/>
              </a:ext>
            </a:extLst>
          </p:cNvPr>
          <p:cNvSpPr txBox="1"/>
          <p:nvPr/>
        </p:nvSpPr>
        <p:spPr>
          <a:xfrm>
            <a:off x="189470" y="2771004"/>
            <a:ext cx="8765059" cy="115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Wij kiezen groente en fruit</a:t>
            </a:r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school </a:t>
            </a:r>
          </a:p>
          <a:p>
            <a:pPr algn="ctr">
              <a:lnSpc>
                <a:spcPct val="150000"/>
              </a:lnSpc>
            </a:pPr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een initiatief van </a:t>
            </a:r>
            <a:b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JOGG en het Steunpunt EU-Schoolfruit.</a:t>
            </a:r>
            <a:endParaRPr lang="nl-NL" sz="1500" u="sng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9EF0E7-153B-7F45-88AA-4CB91CDA7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335" y="1226155"/>
            <a:ext cx="1544849" cy="15448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B149D9-8F15-5D47-83F6-BB9E9609C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148" y="1323190"/>
            <a:ext cx="954530" cy="135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8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54D7FDC-4F41-5144-9769-D40A75E59BD8}"/>
              </a:ext>
            </a:extLst>
          </p:cNvPr>
          <p:cNvSpPr/>
          <p:nvPr/>
        </p:nvSpPr>
        <p:spPr>
          <a:xfrm>
            <a:off x="172996" y="203200"/>
            <a:ext cx="8781534" cy="4749800"/>
          </a:xfrm>
          <a:prstGeom prst="roundRect">
            <a:avLst>
              <a:gd name="adj" fmla="val 5567"/>
            </a:avLst>
          </a:prstGeom>
          <a:solidFill>
            <a:srgbClr val="DAE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Tekstvak 6">
            <a:extLst>
              <a:ext uri="{FF2B5EF4-FFF2-40B4-BE49-F238E27FC236}">
                <a16:creationId xmlns:a16="http://schemas.microsoft.com/office/drawing/2014/main" id="{7680A42D-F8E1-784F-B141-4EE741780980}"/>
              </a:ext>
            </a:extLst>
          </p:cNvPr>
          <p:cNvSpPr txBox="1"/>
          <p:nvPr/>
        </p:nvSpPr>
        <p:spPr>
          <a:xfrm>
            <a:off x="565299" y="1112308"/>
            <a:ext cx="8197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17A447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Waarom een schoolfruitbeleid?</a:t>
            </a:r>
          </a:p>
        </p:txBody>
      </p:sp>
      <p:sp>
        <p:nvSpPr>
          <p:cNvPr id="10" name="Tekstvak 2">
            <a:extLst>
              <a:ext uri="{FF2B5EF4-FFF2-40B4-BE49-F238E27FC236}">
                <a16:creationId xmlns:a16="http://schemas.microsoft.com/office/drawing/2014/main" id="{1CB1691C-102B-B748-898D-DC551EB43D07}"/>
              </a:ext>
            </a:extLst>
          </p:cNvPr>
          <p:cNvSpPr txBox="1"/>
          <p:nvPr/>
        </p:nvSpPr>
        <p:spPr>
          <a:xfrm>
            <a:off x="573765" y="1716694"/>
            <a:ext cx="7791301" cy="2150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Waarom vaste groente- en fruitdagen op school?</a:t>
            </a:r>
            <a:endParaRPr lang="nl-NL" sz="16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Met vaste groente- en fruitdagen leren wij kinderen een goede gewoonte aan.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Het is gezond. Groente en fruit bevatten veel vezels, vitaminen en mineralen.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Iedereen doet mee. Ook kinderen die de gezonde keuze van huis uit niet meekrijgen.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Een Gezonde school draagt bij aan het welbevinden van de kinderen en daarbij aan de leerprestaties.</a:t>
            </a:r>
          </a:p>
        </p:txBody>
      </p:sp>
    </p:spTree>
    <p:extLst>
      <p:ext uri="{BB962C8B-B14F-4D97-AF65-F5344CB8AC3E}">
        <p14:creationId xmlns:p14="http://schemas.microsoft.com/office/powerpoint/2010/main" val="2457374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54D7FDC-4F41-5144-9769-D40A75E59BD8}"/>
              </a:ext>
            </a:extLst>
          </p:cNvPr>
          <p:cNvSpPr/>
          <p:nvPr/>
        </p:nvSpPr>
        <p:spPr>
          <a:xfrm>
            <a:off x="172996" y="203200"/>
            <a:ext cx="8781534" cy="4749800"/>
          </a:xfrm>
          <a:prstGeom prst="roundRect">
            <a:avLst>
              <a:gd name="adj" fmla="val 5567"/>
            </a:avLst>
          </a:prstGeom>
          <a:solidFill>
            <a:srgbClr val="DAE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Tekstvak 6">
            <a:extLst>
              <a:ext uri="{FF2B5EF4-FFF2-40B4-BE49-F238E27FC236}">
                <a16:creationId xmlns:a16="http://schemas.microsoft.com/office/drawing/2014/main" id="{7680A42D-F8E1-784F-B141-4EE741780980}"/>
              </a:ext>
            </a:extLst>
          </p:cNvPr>
          <p:cNvSpPr txBox="1"/>
          <p:nvPr/>
        </p:nvSpPr>
        <p:spPr>
          <a:xfrm>
            <a:off x="565299" y="779156"/>
            <a:ext cx="8197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17A447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Waarom 5 groente- en fruitdagen?</a:t>
            </a:r>
          </a:p>
        </p:txBody>
      </p:sp>
      <p:sp>
        <p:nvSpPr>
          <p:cNvPr id="10" name="Tekstvak 2">
            <a:extLst>
              <a:ext uri="{FF2B5EF4-FFF2-40B4-BE49-F238E27FC236}">
                <a16:creationId xmlns:a16="http://schemas.microsoft.com/office/drawing/2014/main" id="{1CB1691C-102B-B748-898D-DC551EB43D07}"/>
              </a:ext>
            </a:extLst>
          </p:cNvPr>
          <p:cNvSpPr txBox="1"/>
          <p:nvPr/>
        </p:nvSpPr>
        <p:spPr>
          <a:xfrm>
            <a:off x="573765" y="1383542"/>
            <a:ext cx="8197038" cy="3165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Het geeft duidelijkheid voor iedereen: kinderen, ouders en schoolteam. </a:t>
            </a:r>
            <a:b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Elke dag is hetzelfde. Hierdoor is er geen verwarring of discussie.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Alle kinderen in de klas nemen elke dag groente en fruit mee.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Uit onderzoek blijkt dat de consumptie van groente en fruit op scholen met 5 vaste dagen ruim 2 keer zo hoog is als bij scholen zonder afspraken.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Uit onderzoek blijkt dat de meeste ouders 5 vaste groente- en fruitdagen ervaren als zinvol, stimulerend en makkelijk om uit te voeren.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15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NB. Resultaten onderzoek zijn nog niet gepubliceerd.</a:t>
            </a:r>
          </a:p>
        </p:txBody>
      </p:sp>
    </p:spTree>
    <p:extLst>
      <p:ext uri="{BB962C8B-B14F-4D97-AF65-F5344CB8AC3E}">
        <p14:creationId xmlns:p14="http://schemas.microsoft.com/office/powerpoint/2010/main" val="1703790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432D11C-11D7-F848-9F7C-22630BE0E82A}"/>
              </a:ext>
            </a:extLst>
          </p:cNvPr>
          <p:cNvSpPr/>
          <p:nvPr/>
        </p:nvSpPr>
        <p:spPr>
          <a:xfrm>
            <a:off x="172996" y="203200"/>
            <a:ext cx="8781534" cy="4749800"/>
          </a:xfrm>
          <a:prstGeom prst="roundRect">
            <a:avLst>
              <a:gd name="adj" fmla="val 5567"/>
            </a:avLst>
          </a:prstGeom>
          <a:solidFill>
            <a:srgbClr val="BED8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484CC6-FB13-7B45-995D-478B58BDB198}"/>
              </a:ext>
            </a:extLst>
          </p:cNvPr>
          <p:cNvSpPr txBox="1"/>
          <p:nvPr/>
        </p:nvSpPr>
        <p:spPr>
          <a:xfrm>
            <a:off x="1" y="91057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4400" b="1" dirty="0">
                <a:solidFill>
                  <a:srgbClr val="17A4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stappenplan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353603A-FD17-FA46-84B1-44E6B130875B}"/>
              </a:ext>
            </a:extLst>
          </p:cNvPr>
          <p:cNvGrpSpPr/>
          <p:nvPr/>
        </p:nvGrpSpPr>
        <p:grpSpPr>
          <a:xfrm flipH="1">
            <a:off x="172996" y="1538272"/>
            <a:ext cx="1830920" cy="3187561"/>
            <a:chOff x="7123610" y="1064622"/>
            <a:chExt cx="1830920" cy="3187561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BB8EB53A-F2DB-924C-A97B-33C5BD3DEA5C}"/>
                </a:ext>
              </a:extLst>
            </p:cNvPr>
            <p:cNvSpPr/>
            <p:nvPr/>
          </p:nvSpPr>
          <p:spPr>
            <a:xfrm>
              <a:off x="7504650" y="1064622"/>
              <a:ext cx="1449880" cy="3084652"/>
            </a:xfrm>
            <a:prstGeom prst="roundRect">
              <a:avLst>
                <a:gd name="adj" fmla="val 5567"/>
              </a:avLst>
            </a:prstGeom>
            <a:blipFill>
              <a:blip r:embed="rId2"/>
              <a:stretch>
                <a:fillRect l="19589" t="1797" r="-39088" b="620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dirty="0"/>
            </a:p>
          </p:txBody>
        </p:sp>
        <p:sp>
          <p:nvSpPr>
            <p:cNvPr id="12" name="Oval Callout 11">
              <a:extLst>
                <a:ext uri="{FF2B5EF4-FFF2-40B4-BE49-F238E27FC236}">
                  <a16:creationId xmlns:a16="http://schemas.microsoft.com/office/drawing/2014/main" id="{7DE6A766-63CA-704B-9885-E8D34691DA3C}"/>
                </a:ext>
              </a:extLst>
            </p:cNvPr>
            <p:cNvSpPr/>
            <p:nvPr/>
          </p:nvSpPr>
          <p:spPr>
            <a:xfrm rot="11700000">
              <a:off x="7133612" y="2900393"/>
              <a:ext cx="1369454" cy="1351790"/>
            </a:xfrm>
            <a:prstGeom prst="wedgeEllipseCallout">
              <a:avLst/>
            </a:prstGeom>
            <a:solidFill>
              <a:srgbClr val="0A4A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Tekstvak 6">
              <a:extLst>
                <a:ext uri="{FF2B5EF4-FFF2-40B4-BE49-F238E27FC236}">
                  <a16:creationId xmlns:a16="http://schemas.microsoft.com/office/drawing/2014/main" id="{9AE5F7C8-3812-E642-9012-1FB40C326D8D}"/>
                </a:ext>
              </a:extLst>
            </p:cNvPr>
            <p:cNvSpPr txBox="1"/>
            <p:nvPr/>
          </p:nvSpPr>
          <p:spPr>
            <a:xfrm>
              <a:off x="7123610" y="3255524"/>
              <a:ext cx="13962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>
                  <a:solidFill>
                    <a:schemeClr val="bg1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Stap 1. </a:t>
              </a:r>
            </a:p>
            <a:p>
              <a:pPr algn="ctr"/>
              <a:r>
                <a:rPr lang="nl-NL" sz="1400" b="1" dirty="0">
                  <a:solidFill>
                    <a:schemeClr val="bg1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Voorbereiding</a:t>
              </a:r>
            </a:p>
          </p:txBody>
        </p:sp>
      </p:grp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07B621F-3A9C-4A41-A0D2-10A013A652B3}"/>
              </a:ext>
            </a:extLst>
          </p:cNvPr>
          <p:cNvSpPr/>
          <p:nvPr/>
        </p:nvSpPr>
        <p:spPr>
          <a:xfrm flipH="1">
            <a:off x="2362720" y="3032649"/>
            <a:ext cx="1988359" cy="1920352"/>
          </a:xfrm>
          <a:prstGeom prst="roundRect">
            <a:avLst>
              <a:gd name="adj" fmla="val 5567"/>
            </a:avLst>
          </a:prstGeom>
          <a:blipFill dpi="0" rotWithShape="1">
            <a:blip r:embed="rId3"/>
            <a:srcRect/>
            <a:stretch>
              <a:fillRect l="4794" t="4762" r="6521" b="-1644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 </a:t>
            </a:r>
          </a:p>
        </p:txBody>
      </p:sp>
      <p:sp>
        <p:nvSpPr>
          <p:cNvPr id="16" name="Oval Callout 15">
            <a:extLst>
              <a:ext uri="{FF2B5EF4-FFF2-40B4-BE49-F238E27FC236}">
                <a16:creationId xmlns:a16="http://schemas.microsoft.com/office/drawing/2014/main" id="{CB0643A0-AEEB-CB41-BBE3-F5EDFBD8CCA5}"/>
              </a:ext>
            </a:extLst>
          </p:cNvPr>
          <p:cNvSpPr/>
          <p:nvPr/>
        </p:nvSpPr>
        <p:spPr>
          <a:xfrm rot="900000">
            <a:off x="2480779" y="2007372"/>
            <a:ext cx="1369454" cy="1351790"/>
          </a:xfrm>
          <a:prstGeom prst="wedgeEllipseCallout">
            <a:avLst/>
          </a:prstGeom>
          <a:solidFill>
            <a:srgbClr val="0A4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6">
            <a:extLst>
              <a:ext uri="{FF2B5EF4-FFF2-40B4-BE49-F238E27FC236}">
                <a16:creationId xmlns:a16="http://schemas.microsoft.com/office/drawing/2014/main" id="{5042E150-73AB-F743-8E42-89C8367BD122}"/>
              </a:ext>
            </a:extLst>
          </p:cNvPr>
          <p:cNvSpPr txBox="1"/>
          <p:nvPr/>
        </p:nvSpPr>
        <p:spPr>
          <a:xfrm>
            <a:off x="2480454" y="2389652"/>
            <a:ext cx="137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Stap 2. </a:t>
            </a:r>
          </a:p>
          <a:p>
            <a:pPr algn="ctr"/>
            <a:r>
              <a:rPr lang="nl-NL" sz="1400" b="1" dirty="0">
                <a:solidFill>
                  <a:schemeClr val="bg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Uitvoering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B9E2A38-DDC2-2447-AC03-248C8CBD2177}"/>
              </a:ext>
            </a:extLst>
          </p:cNvPr>
          <p:cNvGrpSpPr/>
          <p:nvPr/>
        </p:nvGrpSpPr>
        <p:grpSpPr>
          <a:xfrm>
            <a:off x="4563763" y="2451153"/>
            <a:ext cx="2700351" cy="2557619"/>
            <a:chOff x="4510215" y="2451153"/>
            <a:chExt cx="2700351" cy="2557619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AB0B6320-0463-B346-9FCD-9E543CE4C7CA}"/>
                </a:ext>
              </a:extLst>
            </p:cNvPr>
            <p:cNvSpPr/>
            <p:nvPr/>
          </p:nvSpPr>
          <p:spPr>
            <a:xfrm rot="777418">
              <a:off x="5116557" y="2451153"/>
              <a:ext cx="2094009" cy="2557619"/>
            </a:xfrm>
            <a:prstGeom prst="roundRect">
              <a:avLst>
                <a:gd name="adj" fmla="val 5567"/>
              </a:avLst>
            </a:prstGeom>
            <a:blipFill>
              <a:blip r:embed="rId4"/>
              <a:stretch>
                <a:fillRect l="14117" t="4913" r="10023" b="-39668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dirty="0"/>
            </a:p>
          </p:txBody>
        </p:sp>
        <p:sp>
          <p:nvSpPr>
            <p:cNvPr id="22" name="Oval Callout 21">
              <a:extLst>
                <a:ext uri="{FF2B5EF4-FFF2-40B4-BE49-F238E27FC236}">
                  <a16:creationId xmlns:a16="http://schemas.microsoft.com/office/drawing/2014/main" id="{58AF0504-C9FC-E24C-9EF1-3897D4885EA8}"/>
                </a:ext>
              </a:extLst>
            </p:cNvPr>
            <p:cNvSpPr/>
            <p:nvPr/>
          </p:nvSpPr>
          <p:spPr>
            <a:xfrm rot="17194199">
              <a:off x="4510540" y="2607502"/>
              <a:ext cx="1369454" cy="1351790"/>
            </a:xfrm>
            <a:prstGeom prst="wedgeEllipseCallout">
              <a:avLst/>
            </a:prstGeom>
            <a:solidFill>
              <a:srgbClr val="0A4A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Tekstvak 6">
              <a:extLst>
                <a:ext uri="{FF2B5EF4-FFF2-40B4-BE49-F238E27FC236}">
                  <a16:creationId xmlns:a16="http://schemas.microsoft.com/office/drawing/2014/main" id="{49B894E2-0460-CE43-A6E9-240D021CF7D7}"/>
                </a:ext>
              </a:extLst>
            </p:cNvPr>
            <p:cNvSpPr txBox="1"/>
            <p:nvPr/>
          </p:nvSpPr>
          <p:spPr>
            <a:xfrm>
              <a:off x="4510215" y="2989782"/>
              <a:ext cx="13701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>
                  <a:solidFill>
                    <a:schemeClr val="bg1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Stap 3. </a:t>
              </a:r>
            </a:p>
            <a:p>
              <a:pPr algn="ctr"/>
              <a:r>
                <a:rPr lang="nl-NL" sz="1400" b="1" dirty="0">
                  <a:solidFill>
                    <a:schemeClr val="bg1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Evalueren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A039CB6-3A90-334D-B840-E0EC667DB41C}"/>
              </a:ext>
            </a:extLst>
          </p:cNvPr>
          <p:cNvSpPr/>
          <p:nvPr/>
        </p:nvSpPr>
        <p:spPr>
          <a:xfrm>
            <a:off x="5173362" y="4953000"/>
            <a:ext cx="1837038" cy="19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48B2293-57B9-9D4B-A16A-1218570F89E4}"/>
              </a:ext>
            </a:extLst>
          </p:cNvPr>
          <p:cNvGrpSpPr/>
          <p:nvPr/>
        </p:nvGrpSpPr>
        <p:grpSpPr>
          <a:xfrm>
            <a:off x="7066089" y="1406659"/>
            <a:ext cx="1579269" cy="3546341"/>
            <a:chOff x="7504607" y="1406659"/>
            <a:chExt cx="1579269" cy="3546341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72FA9241-1242-B34E-8655-77F58D4FBB13}"/>
                </a:ext>
              </a:extLst>
            </p:cNvPr>
            <p:cNvSpPr/>
            <p:nvPr/>
          </p:nvSpPr>
          <p:spPr>
            <a:xfrm flipH="1">
              <a:off x="7504607" y="2440579"/>
              <a:ext cx="1575199" cy="2512421"/>
            </a:xfrm>
            <a:prstGeom prst="roundRect">
              <a:avLst>
                <a:gd name="adj" fmla="val 5567"/>
              </a:avLst>
            </a:prstGeom>
            <a:blipFill>
              <a:blip r:embed="rId5"/>
              <a:stretch>
                <a:fillRect l="2117" t="14963" r="-4489" b="-783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dirty="0"/>
            </a:p>
          </p:txBody>
        </p:sp>
        <p:sp>
          <p:nvSpPr>
            <p:cNvPr id="26" name="Oval Callout 25">
              <a:extLst>
                <a:ext uri="{FF2B5EF4-FFF2-40B4-BE49-F238E27FC236}">
                  <a16:creationId xmlns:a16="http://schemas.microsoft.com/office/drawing/2014/main" id="{8CE79B3B-D076-B74D-AA20-2ACA8ED729C0}"/>
                </a:ext>
              </a:extLst>
            </p:cNvPr>
            <p:cNvSpPr/>
            <p:nvPr/>
          </p:nvSpPr>
          <p:spPr>
            <a:xfrm rot="19252692">
              <a:off x="7652373" y="1406659"/>
              <a:ext cx="1369454" cy="1351790"/>
            </a:xfrm>
            <a:prstGeom prst="wedgeEllipseCallout">
              <a:avLst/>
            </a:prstGeom>
            <a:solidFill>
              <a:srgbClr val="0A4A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7" name="Tekstvak 6">
              <a:extLst>
                <a:ext uri="{FF2B5EF4-FFF2-40B4-BE49-F238E27FC236}">
                  <a16:creationId xmlns:a16="http://schemas.microsoft.com/office/drawing/2014/main" id="{63CA474A-8DAC-8349-896B-109DB161872A}"/>
                </a:ext>
              </a:extLst>
            </p:cNvPr>
            <p:cNvSpPr txBox="1"/>
            <p:nvPr/>
          </p:nvSpPr>
          <p:spPr>
            <a:xfrm>
              <a:off x="7590323" y="1750980"/>
              <a:ext cx="14935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>
                  <a:solidFill>
                    <a:schemeClr val="bg1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Stap 4. </a:t>
              </a:r>
            </a:p>
            <a:p>
              <a:pPr algn="ctr"/>
              <a:r>
                <a:rPr lang="nl-NL" sz="1400" b="1" dirty="0">
                  <a:solidFill>
                    <a:schemeClr val="bg1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Ondersteuning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720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54D7FDC-4F41-5144-9769-D40A75E59BD8}"/>
              </a:ext>
            </a:extLst>
          </p:cNvPr>
          <p:cNvSpPr/>
          <p:nvPr/>
        </p:nvSpPr>
        <p:spPr>
          <a:xfrm>
            <a:off x="172996" y="203200"/>
            <a:ext cx="8781534" cy="4749800"/>
          </a:xfrm>
          <a:prstGeom prst="roundRect">
            <a:avLst>
              <a:gd name="adj" fmla="val 5567"/>
            </a:avLst>
          </a:prstGeom>
          <a:solidFill>
            <a:srgbClr val="DAE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3002F5A-14FF-904C-838F-5C61A10AF5D8}"/>
              </a:ext>
            </a:extLst>
          </p:cNvPr>
          <p:cNvGrpSpPr/>
          <p:nvPr/>
        </p:nvGrpSpPr>
        <p:grpSpPr>
          <a:xfrm>
            <a:off x="565299" y="1129625"/>
            <a:ext cx="8205504" cy="3577528"/>
            <a:chOff x="565299" y="1129625"/>
            <a:chExt cx="8205504" cy="3577528"/>
          </a:xfrm>
        </p:grpSpPr>
        <p:sp>
          <p:nvSpPr>
            <p:cNvPr id="10" name="Tekstvak 2">
              <a:extLst>
                <a:ext uri="{FF2B5EF4-FFF2-40B4-BE49-F238E27FC236}">
                  <a16:creationId xmlns:a16="http://schemas.microsoft.com/office/drawing/2014/main" id="{1CB1691C-102B-B748-898D-DC551EB43D07}"/>
                </a:ext>
              </a:extLst>
            </p:cNvPr>
            <p:cNvSpPr txBox="1"/>
            <p:nvPr/>
          </p:nvSpPr>
          <p:spPr>
            <a:xfrm>
              <a:off x="573765" y="1129625"/>
              <a:ext cx="8197038" cy="305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nl-NL" sz="16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1a. Aantal vaste groente- en fruitdagen</a:t>
              </a:r>
            </a:p>
            <a:p>
              <a:endParaRPr lang="nl-NL" sz="1500" dirty="0"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>
                <a:lnSpc>
                  <a:spcPct val="150000"/>
                </a:lnSpc>
              </a:pPr>
              <a:r>
                <a:rPr lang="nl-NL" sz="15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Bespreek met het team: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nl-NL" sz="15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Is er draagvlak voor vaste groente- en fruitdagen?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nl-NL" sz="15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Hoeveel vaste groente- en fruitdagen per week?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nl-NL" sz="15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Gaat de school ook deelnemen aan het </a:t>
              </a:r>
              <a:br>
                <a:rPr lang="nl-NL" sz="15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</a:br>
              <a:r>
                <a:rPr lang="nl-NL" sz="15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EU-Schoolfruit- en groenteprogramma?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nl-NL" sz="15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Is deze aanpak onderdeel van het Vignet Gezonde School?</a:t>
              </a:r>
            </a:p>
            <a:p>
              <a:pPr>
                <a:lnSpc>
                  <a:spcPct val="150000"/>
                </a:lnSpc>
              </a:pPr>
              <a:endParaRPr lang="nl-NL" sz="15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F1E16D0-D07B-BC47-AB64-23271C2D5101}"/>
                </a:ext>
              </a:extLst>
            </p:cNvPr>
            <p:cNvSpPr/>
            <p:nvPr/>
          </p:nvSpPr>
          <p:spPr>
            <a:xfrm>
              <a:off x="565299" y="4430154"/>
              <a:ext cx="735815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200" dirty="0">
                  <a:solidFill>
                    <a:srgbClr val="17A4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Kijk voor ervaringen van andere scholen op </a:t>
              </a:r>
              <a:r>
                <a:rPr lang="nl-NL" sz="1200" dirty="0">
                  <a:solidFill>
                    <a:srgbClr val="17A447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www.wijkiezengroenteenfruit.nu.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F12A1B7-B7CD-6B48-BAB6-B4D56AED3B07}"/>
              </a:ext>
            </a:extLst>
          </p:cNvPr>
          <p:cNvGrpSpPr/>
          <p:nvPr/>
        </p:nvGrpSpPr>
        <p:grpSpPr>
          <a:xfrm>
            <a:off x="621566" y="104503"/>
            <a:ext cx="1984696" cy="488083"/>
            <a:chOff x="621566" y="104503"/>
            <a:chExt cx="1984696" cy="488083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36C3977-8D03-8E4B-BEA4-0BB99C1744F3}"/>
                </a:ext>
              </a:extLst>
            </p:cNvPr>
            <p:cNvSpPr/>
            <p:nvPr/>
          </p:nvSpPr>
          <p:spPr>
            <a:xfrm>
              <a:off x="621566" y="104503"/>
              <a:ext cx="1657903" cy="488083"/>
            </a:xfrm>
            <a:custGeom>
              <a:avLst/>
              <a:gdLst>
                <a:gd name="connsiteX0" fmla="*/ 0 w 1936896"/>
                <a:gd name="connsiteY0" fmla="*/ 0 h 471198"/>
                <a:gd name="connsiteX1" fmla="*/ 1936896 w 1936896"/>
                <a:gd name="connsiteY1" fmla="*/ 0 h 471198"/>
                <a:gd name="connsiteX2" fmla="*/ 1936896 w 1936896"/>
                <a:gd name="connsiteY2" fmla="*/ 373614 h 471198"/>
                <a:gd name="connsiteX3" fmla="*/ 1839312 w 1936896"/>
                <a:gd name="connsiteY3" fmla="*/ 471198 h 471198"/>
                <a:gd name="connsiteX4" fmla="*/ 97584 w 1936896"/>
                <a:gd name="connsiteY4" fmla="*/ 471198 h 471198"/>
                <a:gd name="connsiteX5" fmla="*/ 0 w 1936896"/>
                <a:gd name="connsiteY5" fmla="*/ 373614 h 471198"/>
                <a:gd name="connsiteX6" fmla="*/ 0 w 1936896"/>
                <a:gd name="connsiteY6" fmla="*/ 0 h 471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6896" h="471198">
                  <a:moveTo>
                    <a:pt x="0" y="0"/>
                  </a:moveTo>
                  <a:lnTo>
                    <a:pt x="1936896" y="0"/>
                  </a:lnTo>
                  <a:lnTo>
                    <a:pt x="1936896" y="373614"/>
                  </a:lnTo>
                  <a:cubicBezTo>
                    <a:pt x="1936896" y="427508"/>
                    <a:pt x="1893206" y="471198"/>
                    <a:pt x="1839312" y="471198"/>
                  </a:cubicBezTo>
                  <a:lnTo>
                    <a:pt x="97584" y="471198"/>
                  </a:lnTo>
                  <a:cubicBezTo>
                    <a:pt x="43690" y="471198"/>
                    <a:pt x="0" y="427508"/>
                    <a:pt x="0" y="3736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ED8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30" name="Tekstvak 6">
              <a:extLst>
                <a:ext uri="{FF2B5EF4-FFF2-40B4-BE49-F238E27FC236}">
                  <a16:creationId xmlns:a16="http://schemas.microsoft.com/office/drawing/2014/main" id="{8E133D3F-DAA3-9A45-AAB1-F87444041DC7}"/>
                </a:ext>
              </a:extLst>
            </p:cNvPr>
            <p:cNvSpPr txBox="1"/>
            <p:nvPr/>
          </p:nvSpPr>
          <p:spPr>
            <a:xfrm>
              <a:off x="702681" y="252154"/>
              <a:ext cx="1903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b="1" dirty="0">
                  <a:solidFill>
                    <a:srgbClr val="17A447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Het stappenplan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82C15B6-97A7-D04A-AACB-F0312E4A1D54}"/>
              </a:ext>
            </a:extLst>
          </p:cNvPr>
          <p:cNvGrpSpPr/>
          <p:nvPr/>
        </p:nvGrpSpPr>
        <p:grpSpPr>
          <a:xfrm>
            <a:off x="7123610" y="1064622"/>
            <a:ext cx="1830920" cy="3187561"/>
            <a:chOff x="7123610" y="1064622"/>
            <a:chExt cx="1830920" cy="3187561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4FB675DB-2DBB-D541-9FFB-BFFF270B4DD0}"/>
                </a:ext>
              </a:extLst>
            </p:cNvPr>
            <p:cNvSpPr/>
            <p:nvPr/>
          </p:nvSpPr>
          <p:spPr>
            <a:xfrm>
              <a:off x="7504650" y="1064622"/>
              <a:ext cx="1449880" cy="3084652"/>
            </a:xfrm>
            <a:prstGeom prst="roundRect">
              <a:avLst>
                <a:gd name="adj" fmla="val 5567"/>
              </a:avLst>
            </a:prstGeom>
            <a:blipFill>
              <a:blip r:embed="rId2"/>
              <a:stretch>
                <a:fillRect l="19589" t="1797" r="-39088" b="620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dirty="0"/>
            </a:p>
          </p:txBody>
        </p:sp>
        <p:sp>
          <p:nvSpPr>
            <p:cNvPr id="46" name="Oval Callout 45">
              <a:extLst>
                <a:ext uri="{FF2B5EF4-FFF2-40B4-BE49-F238E27FC236}">
                  <a16:creationId xmlns:a16="http://schemas.microsoft.com/office/drawing/2014/main" id="{FB6910F7-01E5-6840-880C-016387A32E78}"/>
                </a:ext>
              </a:extLst>
            </p:cNvPr>
            <p:cNvSpPr/>
            <p:nvPr/>
          </p:nvSpPr>
          <p:spPr>
            <a:xfrm rot="11700000">
              <a:off x="7133612" y="2900393"/>
              <a:ext cx="1369454" cy="1351790"/>
            </a:xfrm>
            <a:prstGeom prst="wedgeEllipseCallout">
              <a:avLst/>
            </a:prstGeom>
            <a:solidFill>
              <a:srgbClr val="0A4A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7" name="Tekstvak 6">
              <a:extLst>
                <a:ext uri="{FF2B5EF4-FFF2-40B4-BE49-F238E27FC236}">
                  <a16:creationId xmlns:a16="http://schemas.microsoft.com/office/drawing/2014/main" id="{0E44D730-B73C-7740-BA05-4815A9FF1979}"/>
                </a:ext>
              </a:extLst>
            </p:cNvPr>
            <p:cNvSpPr txBox="1"/>
            <p:nvPr/>
          </p:nvSpPr>
          <p:spPr>
            <a:xfrm>
              <a:off x="7123610" y="3255524"/>
              <a:ext cx="13962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>
                  <a:solidFill>
                    <a:schemeClr val="bg1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Stap 1. </a:t>
              </a:r>
            </a:p>
            <a:p>
              <a:pPr algn="ctr"/>
              <a:r>
                <a:rPr lang="nl-NL" sz="1400" b="1" dirty="0">
                  <a:solidFill>
                    <a:schemeClr val="bg1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Voorbereiding</a:t>
              </a: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B308B1F1-46D2-CB45-9E62-2861C4935B9E}"/>
              </a:ext>
            </a:extLst>
          </p:cNvPr>
          <p:cNvSpPr/>
          <p:nvPr/>
        </p:nvSpPr>
        <p:spPr>
          <a:xfrm>
            <a:off x="0" y="-7794"/>
            <a:ext cx="8954530" cy="210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4210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54D7FDC-4F41-5144-9769-D40A75E59BD8}"/>
              </a:ext>
            </a:extLst>
          </p:cNvPr>
          <p:cNvSpPr/>
          <p:nvPr/>
        </p:nvSpPr>
        <p:spPr>
          <a:xfrm>
            <a:off x="172996" y="203200"/>
            <a:ext cx="8781534" cy="4749800"/>
          </a:xfrm>
          <a:prstGeom prst="roundRect">
            <a:avLst>
              <a:gd name="adj" fmla="val 5567"/>
            </a:avLst>
          </a:prstGeom>
          <a:solidFill>
            <a:srgbClr val="DAE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" name="Tekstvak 2">
            <a:extLst>
              <a:ext uri="{FF2B5EF4-FFF2-40B4-BE49-F238E27FC236}">
                <a16:creationId xmlns:a16="http://schemas.microsoft.com/office/drawing/2014/main" id="{1CB1691C-102B-B748-898D-DC551EB43D07}"/>
              </a:ext>
            </a:extLst>
          </p:cNvPr>
          <p:cNvSpPr txBox="1"/>
          <p:nvPr/>
        </p:nvSpPr>
        <p:spPr>
          <a:xfrm>
            <a:off x="573765" y="1297014"/>
            <a:ext cx="819703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1b. Kies de gewenste aanpak</a:t>
            </a:r>
          </a:p>
          <a:p>
            <a:endParaRPr lang="nl-NL" sz="15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Optie 1: Ouders geven groente en fruit mee vanuit thuis.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Ouders behouden hun verantwoordelijkheid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 groente en het fruit kunnen thuis gesneden worden.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Ouders bepalen wat zij meegeven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Ouders betalen de directe kosten</a:t>
            </a:r>
          </a:p>
          <a:p>
            <a:pPr>
              <a:lnSpc>
                <a:spcPct val="150000"/>
              </a:lnSpc>
            </a:pPr>
            <a:endParaRPr lang="nl-NL" sz="1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7C9357B-0719-A647-B4B4-95FB6E41CDFC}"/>
              </a:ext>
            </a:extLst>
          </p:cNvPr>
          <p:cNvGrpSpPr/>
          <p:nvPr/>
        </p:nvGrpSpPr>
        <p:grpSpPr>
          <a:xfrm>
            <a:off x="621566" y="210994"/>
            <a:ext cx="1984696" cy="381592"/>
            <a:chOff x="621566" y="210994"/>
            <a:chExt cx="1984696" cy="381592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365CA2C-6033-7345-9B61-2B1A34C923BD}"/>
                </a:ext>
              </a:extLst>
            </p:cNvPr>
            <p:cNvSpPr/>
            <p:nvPr/>
          </p:nvSpPr>
          <p:spPr>
            <a:xfrm>
              <a:off x="621566" y="210994"/>
              <a:ext cx="1657903" cy="381592"/>
            </a:xfrm>
            <a:custGeom>
              <a:avLst/>
              <a:gdLst>
                <a:gd name="connsiteX0" fmla="*/ 0 w 1936896"/>
                <a:gd name="connsiteY0" fmla="*/ 0 h 471198"/>
                <a:gd name="connsiteX1" fmla="*/ 1936896 w 1936896"/>
                <a:gd name="connsiteY1" fmla="*/ 0 h 471198"/>
                <a:gd name="connsiteX2" fmla="*/ 1936896 w 1936896"/>
                <a:gd name="connsiteY2" fmla="*/ 373614 h 471198"/>
                <a:gd name="connsiteX3" fmla="*/ 1839312 w 1936896"/>
                <a:gd name="connsiteY3" fmla="*/ 471198 h 471198"/>
                <a:gd name="connsiteX4" fmla="*/ 97584 w 1936896"/>
                <a:gd name="connsiteY4" fmla="*/ 471198 h 471198"/>
                <a:gd name="connsiteX5" fmla="*/ 0 w 1936896"/>
                <a:gd name="connsiteY5" fmla="*/ 373614 h 471198"/>
                <a:gd name="connsiteX6" fmla="*/ 0 w 1936896"/>
                <a:gd name="connsiteY6" fmla="*/ 0 h 471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6896" h="471198">
                  <a:moveTo>
                    <a:pt x="0" y="0"/>
                  </a:moveTo>
                  <a:lnTo>
                    <a:pt x="1936896" y="0"/>
                  </a:lnTo>
                  <a:lnTo>
                    <a:pt x="1936896" y="373614"/>
                  </a:lnTo>
                  <a:cubicBezTo>
                    <a:pt x="1936896" y="427508"/>
                    <a:pt x="1893206" y="471198"/>
                    <a:pt x="1839312" y="471198"/>
                  </a:cubicBezTo>
                  <a:lnTo>
                    <a:pt x="97584" y="471198"/>
                  </a:lnTo>
                  <a:cubicBezTo>
                    <a:pt x="43690" y="471198"/>
                    <a:pt x="0" y="427508"/>
                    <a:pt x="0" y="3736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ED8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1" name="Tekstvak 6">
              <a:extLst>
                <a:ext uri="{FF2B5EF4-FFF2-40B4-BE49-F238E27FC236}">
                  <a16:creationId xmlns:a16="http://schemas.microsoft.com/office/drawing/2014/main" id="{2ADF0162-92AE-2240-9E42-8005FCCC4064}"/>
                </a:ext>
              </a:extLst>
            </p:cNvPr>
            <p:cNvSpPr txBox="1"/>
            <p:nvPr/>
          </p:nvSpPr>
          <p:spPr>
            <a:xfrm>
              <a:off x="702681" y="252154"/>
              <a:ext cx="1903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b="1" dirty="0">
                  <a:solidFill>
                    <a:srgbClr val="17A447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Het stappenplan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62F6D9B-766B-0644-BF1D-676322930524}"/>
              </a:ext>
            </a:extLst>
          </p:cNvPr>
          <p:cNvGrpSpPr/>
          <p:nvPr/>
        </p:nvGrpSpPr>
        <p:grpSpPr>
          <a:xfrm>
            <a:off x="7123610" y="1064622"/>
            <a:ext cx="1830920" cy="3187561"/>
            <a:chOff x="7123610" y="1064622"/>
            <a:chExt cx="1830920" cy="3187561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B478C204-4B50-1643-A1E4-4638B5DF8998}"/>
                </a:ext>
              </a:extLst>
            </p:cNvPr>
            <p:cNvSpPr/>
            <p:nvPr/>
          </p:nvSpPr>
          <p:spPr>
            <a:xfrm>
              <a:off x="7504650" y="1064622"/>
              <a:ext cx="1449880" cy="3084652"/>
            </a:xfrm>
            <a:prstGeom prst="roundRect">
              <a:avLst>
                <a:gd name="adj" fmla="val 5567"/>
              </a:avLst>
            </a:prstGeom>
            <a:blipFill>
              <a:blip r:embed="rId2"/>
              <a:stretch>
                <a:fillRect l="19589" t="1797" r="-39088" b="620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dirty="0"/>
            </a:p>
          </p:txBody>
        </p:sp>
        <p:sp>
          <p:nvSpPr>
            <p:cNvPr id="18" name="Oval Callout 17">
              <a:extLst>
                <a:ext uri="{FF2B5EF4-FFF2-40B4-BE49-F238E27FC236}">
                  <a16:creationId xmlns:a16="http://schemas.microsoft.com/office/drawing/2014/main" id="{2E4B9DB7-A85C-0E48-AFFF-DB02E31EA92F}"/>
                </a:ext>
              </a:extLst>
            </p:cNvPr>
            <p:cNvSpPr/>
            <p:nvPr/>
          </p:nvSpPr>
          <p:spPr>
            <a:xfrm rot="11700000">
              <a:off x="7133612" y="2900393"/>
              <a:ext cx="1369454" cy="1351790"/>
            </a:xfrm>
            <a:prstGeom prst="wedgeEllipseCallout">
              <a:avLst/>
            </a:prstGeom>
            <a:solidFill>
              <a:srgbClr val="0A4A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Tekstvak 6">
              <a:extLst>
                <a:ext uri="{FF2B5EF4-FFF2-40B4-BE49-F238E27FC236}">
                  <a16:creationId xmlns:a16="http://schemas.microsoft.com/office/drawing/2014/main" id="{0FAE7DD2-7658-CE4F-88C4-2E8BFE555461}"/>
                </a:ext>
              </a:extLst>
            </p:cNvPr>
            <p:cNvSpPr txBox="1"/>
            <p:nvPr/>
          </p:nvSpPr>
          <p:spPr>
            <a:xfrm>
              <a:off x="7123610" y="3255524"/>
              <a:ext cx="13962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>
                  <a:solidFill>
                    <a:schemeClr val="bg1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Stap 1. </a:t>
              </a:r>
            </a:p>
            <a:p>
              <a:pPr algn="ctr"/>
              <a:r>
                <a:rPr lang="nl-NL" sz="1400" b="1" dirty="0">
                  <a:solidFill>
                    <a:schemeClr val="bg1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Voorbereiding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3191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54D7FDC-4F41-5144-9769-D40A75E59BD8}"/>
              </a:ext>
            </a:extLst>
          </p:cNvPr>
          <p:cNvSpPr/>
          <p:nvPr/>
        </p:nvSpPr>
        <p:spPr>
          <a:xfrm>
            <a:off x="172996" y="203200"/>
            <a:ext cx="8781534" cy="4749800"/>
          </a:xfrm>
          <a:prstGeom prst="roundRect">
            <a:avLst>
              <a:gd name="adj" fmla="val 5567"/>
            </a:avLst>
          </a:prstGeom>
          <a:solidFill>
            <a:srgbClr val="DAE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" name="Tekstvak 2">
            <a:extLst>
              <a:ext uri="{FF2B5EF4-FFF2-40B4-BE49-F238E27FC236}">
                <a16:creationId xmlns:a16="http://schemas.microsoft.com/office/drawing/2014/main" id="{1CB1691C-102B-B748-898D-DC551EB43D07}"/>
              </a:ext>
            </a:extLst>
          </p:cNvPr>
          <p:cNvSpPr txBox="1"/>
          <p:nvPr/>
        </p:nvSpPr>
        <p:spPr>
          <a:xfrm>
            <a:off x="573765" y="903989"/>
            <a:ext cx="819703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1b. Kies de gewenste aanpak</a:t>
            </a:r>
          </a:p>
          <a:p>
            <a:endParaRPr lang="nl-NL" sz="15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Optie 2: Een schoolfruitabonnement bij een leverancier.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 school sluit een abonnement af bij een leverancier </a:t>
            </a:r>
            <a:b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voor de hele school.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 school kiest zelf de variatie en het aantal dagen.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Kosten worden betaald vanuit een extra ouderbijdrage (appelgeld) </a:t>
            </a:r>
            <a:b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of bijvoorbeeld uit de opbrengsten van een sponsorloop.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Ouders hoeven geen tienuurtje mee te geven. </a:t>
            </a:r>
            <a:b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Hierdoor ontlast u de ouders.</a:t>
            </a:r>
          </a:p>
          <a:p>
            <a:pPr>
              <a:lnSpc>
                <a:spcPct val="150000"/>
              </a:lnSpc>
            </a:pPr>
            <a:endParaRPr lang="nl-NL" sz="1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BE4BAD4-7164-A345-ACDD-C82C6EDB30B3}"/>
              </a:ext>
            </a:extLst>
          </p:cNvPr>
          <p:cNvGrpSpPr/>
          <p:nvPr/>
        </p:nvGrpSpPr>
        <p:grpSpPr>
          <a:xfrm>
            <a:off x="621566" y="210994"/>
            <a:ext cx="1984696" cy="381592"/>
            <a:chOff x="621566" y="210994"/>
            <a:chExt cx="1984696" cy="381592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E656999-A371-6D44-AFC7-86D6B12CBAB0}"/>
                </a:ext>
              </a:extLst>
            </p:cNvPr>
            <p:cNvSpPr/>
            <p:nvPr/>
          </p:nvSpPr>
          <p:spPr>
            <a:xfrm>
              <a:off x="621566" y="210994"/>
              <a:ext cx="1657903" cy="381592"/>
            </a:xfrm>
            <a:custGeom>
              <a:avLst/>
              <a:gdLst>
                <a:gd name="connsiteX0" fmla="*/ 0 w 1936896"/>
                <a:gd name="connsiteY0" fmla="*/ 0 h 471198"/>
                <a:gd name="connsiteX1" fmla="*/ 1936896 w 1936896"/>
                <a:gd name="connsiteY1" fmla="*/ 0 h 471198"/>
                <a:gd name="connsiteX2" fmla="*/ 1936896 w 1936896"/>
                <a:gd name="connsiteY2" fmla="*/ 373614 h 471198"/>
                <a:gd name="connsiteX3" fmla="*/ 1839312 w 1936896"/>
                <a:gd name="connsiteY3" fmla="*/ 471198 h 471198"/>
                <a:gd name="connsiteX4" fmla="*/ 97584 w 1936896"/>
                <a:gd name="connsiteY4" fmla="*/ 471198 h 471198"/>
                <a:gd name="connsiteX5" fmla="*/ 0 w 1936896"/>
                <a:gd name="connsiteY5" fmla="*/ 373614 h 471198"/>
                <a:gd name="connsiteX6" fmla="*/ 0 w 1936896"/>
                <a:gd name="connsiteY6" fmla="*/ 0 h 471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6896" h="471198">
                  <a:moveTo>
                    <a:pt x="0" y="0"/>
                  </a:moveTo>
                  <a:lnTo>
                    <a:pt x="1936896" y="0"/>
                  </a:lnTo>
                  <a:lnTo>
                    <a:pt x="1936896" y="373614"/>
                  </a:lnTo>
                  <a:cubicBezTo>
                    <a:pt x="1936896" y="427508"/>
                    <a:pt x="1893206" y="471198"/>
                    <a:pt x="1839312" y="471198"/>
                  </a:cubicBezTo>
                  <a:lnTo>
                    <a:pt x="97584" y="471198"/>
                  </a:lnTo>
                  <a:cubicBezTo>
                    <a:pt x="43690" y="471198"/>
                    <a:pt x="0" y="427508"/>
                    <a:pt x="0" y="3736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ED8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6" name="Tekstvak 6">
              <a:extLst>
                <a:ext uri="{FF2B5EF4-FFF2-40B4-BE49-F238E27FC236}">
                  <a16:creationId xmlns:a16="http://schemas.microsoft.com/office/drawing/2014/main" id="{343709D1-4279-B84B-9229-558AE9C226B2}"/>
                </a:ext>
              </a:extLst>
            </p:cNvPr>
            <p:cNvSpPr txBox="1"/>
            <p:nvPr/>
          </p:nvSpPr>
          <p:spPr>
            <a:xfrm>
              <a:off x="702681" y="252154"/>
              <a:ext cx="1903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b="1" dirty="0">
                  <a:solidFill>
                    <a:srgbClr val="17A447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Het stappenplan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0DA9BC4-E5D2-A041-BDBB-48768CD87722}"/>
              </a:ext>
            </a:extLst>
          </p:cNvPr>
          <p:cNvGrpSpPr/>
          <p:nvPr/>
        </p:nvGrpSpPr>
        <p:grpSpPr>
          <a:xfrm>
            <a:off x="7123610" y="1064622"/>
            <a:ext cx="1830920" cy="3187561"/>
            <a:chOff x="7123610" y="1064622"/>
            <a:chExt cx="1830920" cy="3187561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B81C8190-11FE-6746-8DAE-424ECAEBA814}"/>
                </a:ext>
              </a:extLst>
            </p:cNvPr>
            <p:cNvSpPr/>
            <p:nvPr/>
          </p:nvSpPr>
          <p:spPr>
            <a:xfrm>
              <a:off x="7504650" y="1064622"/>
              <a:ext cx="1449880" cy="3084652"/>
            </a:xfrm>
            <a:prstGeom prst="roundRect">
              <a:avLst>
                <a:gd name="adj" fmla="val 5567"/>
              </a:avLst>
            </a:prstGeom>
            <a:blipFill>
              <a:blip r:embed="rId2"/>
              <a:stretch>
                <a:fillRect l="19589" t="1797" r="-39088" b="620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dirty="0"/>
            </a:p>
          </p:txBody>
        </p:sp>
        <p:sp>
          <p:nvSpPr>
            <p:cNvPr id="24" name="Oval Callout 23">
              <a:extLst>
                <a:ext uri="{FF2B5EF4-FFF2-40B4-BE49-F238E27FC236}">
                  <a16:creationId xmlns:a16="http://schemas.microsoft.com/office/drawing/2014/main" id="{3E8C56EE-C24E-C54C-83A8-0B2245E48ED9}"/>
                </a:ext>
              </a:extLst>
            </p:cNvPr>
            <p:cNvSpPr/>
            <p:nvPr/>
          </p:nvSpPr>
          <p:spPr>
            <a:xfrm rot="11700000">
              <a:off x="7133612" y="2900393"/>
              <a:ext cx="1369454" cy="1351790"/>
            </a:xfrm>
            <a:prstGeom prst="wedgeEllipseCallout">
              <a:avLst/>
            </a:prstGeom>
            <a:solidFill>
              <a:srgbClr val="0A4A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Tekstvak 6">
              <a:extLst>
                <a:ext uri="{FF2B5EF4-FFF2-40B4-BE49-F238E27FC236}">
                  <a16:creationId xmlns:a16="http://schemas.microsoft.com/office/drawing/2014/main" id="{5E0EE412-B7A1-E543-9C65-BCF5694EF2EF}"/>
                </a:ext>
              </a:extLst>
            </p:cNvPr>
            <p:cNvSpPr txBox="1"/>
            <p:nvPr/>
          </p:nvSpPr>
          <p:spPr>
            <a:xfrm>
              <a:off x="7123610" y="3255524"/>
              <a:ext cx="13962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>
                  <a:solidFill>
                    <a:schemeClr val="bg1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Stap 1. </a:t>
              </a:r>
            </a:p>
            <a:p>
              <a:pPr algn="ctr"/>
              <a:r>
                <a:rPr lang="nl-NL" sz="1400" b="1" dirty="0">
                  <a:solidFill>
                    <a:schemeClr val="bg1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Voorbereiding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3571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54D7FDC-4F41-5144-9769-D40A75E59BD8}"/>
              </a:ext>
            </a:extLst>
          </p:cNvPr>
          <p:cNvSpPr/>
          <p:nvPr/>
        </p:nvSpPr>
        <p:spPr>
          <a:xfrm>
            <a:off x="172996" y="203200"/>
            <a:ext cx="8781534" cy="4749800"/>
          </a:xfrm>
          <a:prstGeom prst="roundRect">
            <a:avLst>
              <a:gd name="adj" fmla="val 5567"/>
            </a:avLst>
          </a:prstGeom>
          <a:solidFill>
            <a:srgbClr val="DAE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1A16B26-9A3D-2341-A7EE-76C59D1352DF}"/>
              </a:ext>
            </a:extLst>
          </p:cNvPr>
          <p:cNvGrpSpPr/>
          <p:nvPr/>
        </p:nvGrpSpPr>
        <p:grpSpPr>
          <a:xfrm>
            <a:off x="565299" y="1425855"/>
            <a:ext cx="8205504" cy="3373232"/>
            <a:chOff x="565299" y="1425855"/>
            <a:chExt cx="8205504" cy="3373232"/>
          </a:xfrm>
        </p:grpSpPr>
        <p:sp>
          <p:nvSpPr>
            <p:cNvPr id="10" name="Tekstvak 2">
              <a:extLst>
                <a:ext uri="{FF2B5EF4-FFF2-40B4-BE49-F238E27FC236}">
                  <a16:creationId xmlns:a16="http://schemas.microsoft.com/office/drawing/2014/main" id="{1CB1691C-102B-B748-898D-DC551EB43D07}"/>
                </a:ext>
              </a:extLst>
            </p:cNvPr>
            <p:cNvSpPr txBox="1"/>
            <p:nvPr/>
          </p:nvSpPr>
          <p:spPr>
            <a:xfrm>
              <a:off x="573765" y="1425855"/>
              <a:ext cx="8197038" cy="2362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nl-NL" sz="16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1c. Draagvlak </a:t>
              </a:r>
            </a:p>
            <a:p>
              <a:endPara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nl-NL" sz="15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• Informeer ouders tijdig over de nieuwe plannen. </a:t>
              </a:r>
            </a:p>
            <a:p>
              <a:pPr>
                <a:lnSpc>
                  <a:spcPct val="150000"/>
                </a:lnSpc>
              </a:pPr>
              <a:r>
                <a:rPr lang="nl-NL" sz="15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• Neem voldoende tijd voor de overgangsperiode.</a:t>
              </a:r>
            </a:p>
            <a:p>
              <a:pPr>
                <a:lnSpc>
                  <a:spcPct val="150000"/>
                </a:lnSpc>
              </a:pPr>
              <a:r>
                <a:rPr lang="nl-NL" sz="15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• Zorg voor één centraal aanspreekpunt binnen de school. </a:t>
              </a:r>
            </a:p>
            <a:p>
              <a:pPr>
                <a:lnSpc>
                  <a:spcPct val="150000"/>
                </a:lnSpc>
              </a:pPr>
              <a:r>
                <a:rPr lang="nl-NL" sz="15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• Ga in gesprek met ouders die weerstand tonen. </a:t>
              </a:r>
            </a:p>
            <a:p>
              <a:pPr>
                <a:lnSpc>
                  <a:spcPct val="150000"/>
                </a:lnSpc>
              </a:pPr>
              <a:endPara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6B5ED18-E48D-E343-8F93-96BA1671A091}"/>
                </a:ext>
              </a:extLst>
            </p:cNvPr>
            <p:cNvSpPr/>
            <p:nvPr/>
          </p:nvSpPr>
          <p:spPr>
            <a:xfrm>
              <a:off x="565299" y="4245089"/>
              <a:ext cx="735815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500" dirty="0">
                  <a:solidFill>
                    <a:srgbClr val="17A4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Maak gebruik van de argumentenkaart: “Hoe overtuig je ouders/verzorgers?”</a:t>
              </a:r>
            </a:p>
            <a:p>
              <a:r>
                <a:rPr lang="nl-NL" sz="1500" dirty="0">
                  <a:solidFill>
                    <a:srgbClr val="17A4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 </a:t>
              </a:r>
              <a:r>
                <a:rPr lang="nl-NL" sz="1500" dirty="0">
                  <a:solidFill>
                    <a:srgbClr val="17A447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www</a:t>
              </a:r>
              <a:r>
                <a:rPr lang="nl-NL" sz="1500">
                  <a:solidFill>
                    <a:srgbClr val="17A447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.wijkiezengroenteenfruit</a:t>
              </a:r>
              <a:r>
                <a:rPr lang="nl-NL" sz="1500" dirty="0">
                  <a:solidFill>
                    <a:srgbClr val="17A447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.nu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3BF7060-C92F-664C-A355-767E2582B34C}"/>
              </a:ext>
            </a:extLst>
          </p:cNvPr>
          <p:cNvGrpSpPr/>
          <p:nvPr/>
        </p:nvGrpSpPr>
        <p:grpSpPr>
          <a:xfrm>
            <a:off x="621566" y="210994"/>
            <a:ext cx="1984696" cy="381592"/>
            <a:chOff x="621566" y="210994"/>
            <a:chExt cx="1984696" cy="381592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979757E-4889-9348-9749-DF633570BD7A}"/>
                </a:ext>
              </a:extLst>
            </p:cNvPr>
            <p:cNvSpPr/>
            <p:nvPr/>
          </p:nvSpPr>
          <p:spPr>
            <a:xfrm>
              <a:off x="621566" y="210994"/>
              <a:ext cx="1657903" cy="381592"/>
            </a:xfrm>
            <a:custGeom>
              <a:avLst/>
              <a:gdLst>
                <a:gd name="connsiteX0" fmla="*/ 0 w 1936896"/>
                <a:gd name="connsiteY0" fmla="*/ 0 h 471198"/>
                <a:gd name="connsiteX1" fmla="*/ 1936896 w 1936896"/>
                <a:gd name="connsiteY1" fmla="*/ 0 h 471198"/>
                <a:gd name="connsiteX2" fmla="*/ 1936896 w 1936896"/>
                <a:gd name="connsiteY2" fmla="*/ 373614 h 471198"/>
                <a:gd name="connsiteX3" fmla="*/ 1839312 w 1936896"/>
                <a:gd name="connsiteY3" fmla="*/ 471198 h 471198"/>
                <a:gd name="connsiteX4" fmla="*/ 97584 w 1936896"/>
                <a:gd name="connsiteY4" fmla="*/ 471198 h 471198"/>
                <a:gd name="connsiteX5" fmla="*/ 0 w 1936896"/>
                <a:gd name="connsiteY5" fmla="*/ 373614 h 471198"/>
                <a:gd name="connsiteX6" fmla="*/ 0 w 1936896"/>
                <a:gd name="connsiteY6" fmla="*/ 0 h 471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6896" h="471198">
                  <a:moveTo>
                    <a:pt x="0" y="0"/>
                  </a:moveTo>
                  <a:lnTo>
                    <a:pt x="1936896" y="0"/>
                  </a:lnTo>
                  <a:lnTo>
                    <a:pt x="1936896" y="373614"/>
                  </a:lnTo>
                  <a:cubicBezTo>
                    <a:pt x="1936896" y="427508"/>
                    <a:pt x="1893206" y="471198"/>
                    <a:pt x="1839312" y="471198"/>
                  </a:cubicBezTo>
                  <a:lnTo>
                    <a:pt x="97584" y="471198"/>
                  </a:lnTo>
                  <a:cubicBezTo>
                    <a:pt x="43690" y="471198"/>
                    <a:pt x="0" y="427508"/>
                    <a:pt x="0" y="3736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ED8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5" name="Tekstvak 6">
              <a:extLst>
                <a:ext uri="{FF2B5EF4-FFF2-40B4-BE49-F238E27FC236}">
                  <a16:creationId xmlns:a16="http://schemas.microsoft.com/office/drawing/2014/main" id="{1D37F011-F5F5-6B48-8994-DDAC04861522}"/>
                </a:ext>
              </a:extLst>
            </p:cNvPr>
            <p:cNvSpPr txBox="1"/>
            <p:nvPr/>
          </p:nvSpPr>
          <p:spPr>
            <a:xfrm>
              <a:off x="702681" y="252154"/>
              <a:ext cx="1903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b="1" dirty="0">
                  <a:solidFill>
                    <a:srgbClr val="17A447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Het stappenplan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5F2CE153-9378-5F4E-B8BE-54E19CE35ED5}"/>
              </a:ext>
            </a:extLst>
          </p:cNvPr>
          <p:cNvSpPr/>
          <p:nvPr/>
        </p:nvSpPr>
        <p:spPr>
          <a:xfrm>
            <a:off x="8954530" y="398417"/>
            <a:ext cx="189470" cy="4659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C743F6F-CAC6-2641-B047-443AF536EBD8}"/>
              </a:ext>
            </a:extLst>
          </p:cNvPr>
          <p:cNvGrpSpPr/>
          <p:nvPr/>
        </p:nvGrpSpPr>
        <p:grpSpPr>
          <a:xfrm>
            <a:off x="7123610" y="1064622"/>
            <a:ext cx="1830920" cy="3187561"/>
            <a:chOff x="7123610" y="1064622"/>
            <a:chExt cx="1830920" cy="3187561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691A854D-16A0-0744-B9BE-8237AAE1FE3B}"/>
                </a:ext>
              </a:extLst>
            </p:cNvPr>
            <p:cNvSpPr/>
            <p:nvPr/>
          </p:nvSpPr>
          <p:spPr>
            <a:xfrm>
              <a:off x="7504650" y="1064622"/>
              <a:ext cx="1449880" cy="3084652"/>
            </a:xfrm>
            <a:prstGeom prst="roundRect">
              <a:avLst>
                <a:gd name="adj" fmla="val 5567"/>
              </a:avLst>
            </a:prstGeom>
            <a:blipFill>
              <a:blip r:embed="rId2"/>
              <a:stretch>
                <a:fillRect l="19589" t="1797" r="-39088" b="620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dirty="0"/>
            </a:p>
          </p:txBody>
        </p:sp>
        <p:sp>
          <p:nvSpPr>
            <p:cNvPr id="29" name="Oval Callout 28">
              <a:extLst>
                <a:ext uri="{FF2B5EF4-FFF2-40B4-BE49-F238E27FC236}">
                  <a16:creationId xmlns:a16="http://schemas.microsoft.com/office/drawing/2014/main" id="{55BB0948-F176-7D4A-8BE8-8EB0FC21D194}"/>
                </a:ext>
              </a:extLst>
            </p:cNvPr>
            <p:cNvSpPr/>
            <p:nvPr/>
          </p:nvSpPr>
          <p:spPr>
            <a:xfrm rot="11700000">
              <a:off x="7133612" y="2900393"/>
              <a:ext cx="1369454" cy="1351790"/>
            </a:xfrm>
            <a:prstGeom prst="wedgeEllipseCallout">
              <a:avLst/>
            </a:prstGeom>
            <a:solidFill>
              <a:srgbClr val="0A4A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Tekstvak 6">
              <a:extLst>
                <a:ext uri="{FF2B5EF4-FFF2-40B4-BE49-F238E27FC236}">
                  <a16:creationId xmlns:a16="http://schemas.microsoft.com/office/drawing/2014/main" id="{12ADB862-973A-FC4B-BA46-82674736EF56}"/>
                </a:ext>
              </a:extLst>
            </p:cNvPr>
            <p:cNvSpPr txBox="1"/>
            <p:nvPr/>
          </p:nvSpPr>
          <p:spPr>
            <a:xfrm>
              <a:off x="7123610" y="3255524"/>
              <a:ext cx="13962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>
                  <a:solidFill>
                    <a:schemeClr val="bg1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Stap 1. </a:t>
              </a:r>
            </a:p>
            <a:p>
              <a:pPr algn="ctr"/>
              <a:r>
                <a:rPr lang="nl-NL" sz="1400" b="1" dirty="0">
                  <a:solidFill>
                    <a:schemeClr val="bg1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Voorbereiding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1000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54D7FDC-4F41-5144-9769-D40A75E59BD8}"/>
              </a:ext>
            </a:extLst>
          </p:cNvPr>
          <p:cNvSpPr/>
          <p:nvPr/>
        </p:nvSpPr>
        <p:spPr>
          <a:xfrm>
            <a:off x="172996" y="203200"/>
            <a:ext cx="8781534" cy="4749800"/>
          </a:xfrm>
          <a:prstGeom prst="roundRect">
            <a:avLst>
              <a:gd name="adj" fmla="val 5567"/>
            </a:avLst>
          </a:prstGeom>
          <a:solidFill>
            <a:srgbClr val="DAE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3BF7060-C92F-664C-A355-767E2582B34C}"/>
              </a:ext>
            </a:extLst>
          </p:cNvPr>
          <p:cNvGrpSpPr/>
          <p:nvPr/>
        </p:nvGrpSpPr>
        <p:grpSpPr>
          <a:xfrm>
            <a:off x="621566" y="210994"/>
            <a:ext cx="1984696" cy="381592"/>
            <a:chOff x="621566" y="210994"/>
            <a:chExt cx="1984696" cy="381592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979757E-4889-9348-9749-DF633570BD7A}"/>
                </a:ext>
              </a:extLst>
            </p:cNvPr>
            <p:cNvSpPr/>
            <p:nvPr/>
          </p:nvSpPr>
          <p:spPr>
            <a:xfrm>
              <a:off x="621566" y="210994"/>
              <a:ext cx="1657903" cy="381592"/>
            </a:xfrm>
            <a:custGeom>
              <a:avLst/>
              <a:gdLst>
                <a:gd name="connsiteX0" fmla="*/ 0 w 1936896"/>
                <a:gd name="connsiteY0" fmla="*/ 0 h 471198"/>
                <a:gd name="connsiteX1" fmla="*/ 1936896 w 1936896"/>
                <a:gd name="connsiteY1" fmla="*/ 0 h 471198"/>
                <a:gd name="connsiteX2" fmla="*/ 1936896 w 1936896"/>
                <a:gd name="connsiteY2" fmla="*/ 373614 h 471198"/>
                <a:gd name="connsiteX3" fmla="*/ 1839312 w 1936896"/>
                <a:gd name="connsiteY3" fmla="*/ 471198 h 471198"/>
                <a:gd name="connsiteX4" fmla="*/ 97584 w 1936896"/>
                <a:gd name="connsiteY4" fmla="*/ 471198 h 471198"/>
                <a:gd name="connsiteX5" fmla="*/ 0 w 1936896"/>
                <a:gd name="connsiteY5" fmla="*/ 373614 h 471198"/>
                <a:gd name="connsiteX6" fmla="*/ 0 w 1936896"/>
                <a:gd name="connsiteY6" fmla="*/ 0 h 471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6896" h="471198">
                  <a:moveTo>
                    <a:pt x="0" y="0"/>
                  </a:moveTo>
                  <a:lnTo>
                    <a:pt x="1936896" y="0"/>
                  </a:lnTo>
                  <a:lnTo>
                    <a:pt x="1936896" y="373614"/>
                  </a:lnTo>
                  <a:cubicBezTo>
                    <a:pt x="1936896" y="427508"/>
                    <a:pt x="1893206" y="471198"/>
                    <a:pt x="1839312" y="471198"/>
                  </a:cubicBezTo>
                  <a:lnTo>
                    <a:pt x="97584" y="471198"/>
                  </a:lnTo>
                  <a:cubicBezTo>
                    <a:pt x="43690" y="471198"/>
                    <a:pt x="0" y="427508"/>
                    <a:pt x="0" y="3736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ED8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5" name="Tekstvak 6">
              <a:extLst>
                <a:ext uri="{FF2B5EF4-FFF2-40B4-BE49-F238E27FC236}">
                  <a16:creationId xmlns:a16="http://schemas.microsoft.com/office/drawing/2014/main" id="{1D37F011-F5F5-6B48-8994-DDAC04861522}"/>
                </a:ext>
              </a:extLst>
            </p:cNvPr>
            <p:cNvSpPr txBox="1"/>
            <p:nvPr/>
          </p:nvSpPr>
          <p:spPr>
            <a:xfrm>
              <a:off x="702681" y="252154"/>
              <a:ext cx="19035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400" b="1" dirty="0">
                  <a:solidFill>
                    <a:srgbClr val="17A447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Het stappenplan</a:t>
              </a:r>
            </a:p>
          </p:txBody>
        </p:sp>
      </p:grpSp>
      <p:sp>
        <p:nvSpPr>
          <p:cNvPr id="22" name="Tekstvak 2">
            <a:extLst>
              <a:ext uri="{FF2B5EF4-FFF2-40B4-BE49-F238E27FC236}">
                <a16:creationId xmlns:a16="http://schemas.microsoft.com/office/drawing/2014/main" id="{4A561B7F-2F17-8944-AAF3-F1EF24A5137B}"/>
              </a:ext>
            </a:extLst>
          </p:cNvPr>
          <p:cNvSpPr txBox="1"/>
          <p:nvPr/>
        </p:nvSpPr>
        <p:spPr>
          <a:xfrm>
            <a:off x="614220" y="669993"/>
            <a:ext cx="6802800" cy="4312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2a. Van start</a:t>
            </a:r>
          </a:p>
          <a:p>
            <a:br>
              <a:rPr lang="nl-NL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nl-NL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Leg de groente- en fruitdagen vast in het schoolbeleid en kies een </a:t>
            </a:r>
            <a:br>
              <a:rPr lang="nl-NL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nl-NL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goede manier om te starten. Hieronder een aantal voorbeelden: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“Tijdens het EU-Schoolfruit- en groenteprogramma vragen wij ouders om </a:t>
            </a:r>
            <a:br>
              <a:rPr lang="nl-NL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nl-NL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op de overige dagen groente en fruit mee te geven. Na het programma geven </a:t>
            </a:r>
            <a:br>
              <a:rPr lang="nl-NL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nl-NL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ouders op alle schooldagen groente en fruit mee.”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“Wij zijn gestart bij de onderbouw en middenbouw. Na drie jaar was </a:t>
            </a:r>
            <a:br>
              <a:rPr lang="nl-NL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nl-NL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 hele school om.”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“Wij zijn begonnen met 2 vaste groente- en fruitdagen en hebben dit </a:t>
            </a:r>
            <a:br>
              <a:rPr lang="nl-NL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nl-NL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steeds uitgebreid. Nu eten de kinderen in de kleine pauze allemaal </a:t>
            </a:r>
            <a:br>
              <a:rPr lang="nl-NL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nl-NL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elke dag groente en fruit.”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“We zijn gelijk met 5 vaste groente- en fruitdagen begonnen.”</a:t>
            </a:r>
          </a:p>
          <a:p>
            <a:pPr>
              <a:lnSpc>
                <a:spcPct val="150000"/>
              </a:lnSpc>
            </a:pPr>
            <a:endParaRPr lang="nl-NL" sz="1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4564DF0-7319-714F-B7C6-960BCC0775F6}"/>
              </a:ext>
            </a:extLst>
          </p:cNvPr>
          <p:cNvGrpSpPr/>
          <p:nvPr/>
        </p:nvGrpSpPr>
        <p:grpSpPr>
          <a:xfrm>
            <a:off x="7535958" y="809465"/>
            <a:ext cx="1608042" cy="3524570"/>
            <a:chOff x="7535958" y="462215"/>
            <a:chExt cx="1608042" cy="3524570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2AC533A7-5683-BA43-8E4C-5019C05EF5E7}"/>
                </a:ext>
              </a:extLst>
            </p:cNvPr>
            <p:cNvSpPr/>
            <p:nvPr/>
          </p:nvSpPr>
          <p:spPr>
            <a:xfrm flipH="1">
              <a:off x="7535958" y="1520442"/>
              <a:ext cx="1510400" cy="2466343"/>
            </a:xfrm>
            <a:prstGeom prst="roundRect">
              <a:avLst>
                <a:gd name="adj" fmla="val 5567"/>
              </a:avLst>
            </a:prstGeom>
            <a:blipFill dpi="0" rotWithShape="1">
              <a:blip r:embed="rId2"/>
              <a:srcRect/>
              <a:stretch>
                <a:fillRect l="-25335" t="3708" r="8586" b="933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L" dirty="0"/>
                <a:t> </a:t>
              </a:r>
            </a:p>
          </p:txBody>
        </p:sp>
        <p:sp>
          <p:nvSpPr>
            <p:cNvPr id="26" name="Oval Callout 25">
              <a:extLst>
                <a:ext uri="{FF2B5EF4-FFF2-40B4-BE49-F238E27FC236}">
                  <a16:creationId xmlns:a16="http://schemas.microsoft.com/office/drawing/2014/main" id="{258068B9-DC7A-D54F-963B-7AC287F6AB58}"/>
                </a:ext>
              </a:extLst>
            </p:cNvPr>
            <p:cNvSpPr/>
            <p:nvPr/>
          </p:nvSpPr>
          <p:spPr>
            <a:xfrm rot="900000">
              <a:off x="7676580" y="462215"/>
              <a:ext cx="1369454" cy="1351790"/>
            </a:xfrm>
            <a:prstGeom prst="wedgeEllipseCallout">
              <a:avLst/>
            </a:prstGeom>
            <a:solidFill>
              <a:srgbClr val="0A4A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Tekstvak 6">
              <a:extLst>
                <a:ext uri="{FF2B5EF4-FFF2-40B4-BE49-F238E27FC236}">
                  <a16:creationId xmlns:a16="http://schemas.microsoft.com/office/drawing/2014/main" id="{B074F4CA-F052-2342-86E8-51E0E0D6D8C7}"/>
                </a:ext>
              </a:extLst>
            </p:cNvPr>
            <p:cNvSpPr txBox="1"/>
            <p:nvPr/>
          </p:nvSpPr>
          <p:spPr>
            <a:xfrm>
              <a:off x="7676255" y="844495"/>
              <a:ext cx="13701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>
                  <a:solidFill>
                    <a:schemeClr val="bg1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Stap 2. </a:t>
              </a:r>
            </a:p>
            <a:p>
              <a:pPr algn="ctr"/>
              <a:r>
                <a:rPr lang="nl-NL" sz="1400" b="1" dirty="0">
                  <a:solidFill>
                    <a:schemeClr val="bg1"/>
                  </a:solidFill>
                  <a:latin typeface="Arial" panose="020B0604020202020204" pitchFamily="34" charset="0"/>
                  <a:ea typeface="Lato Light" panose="020F0502020204030203" pitchFamily="34" charset="0"/>
                  <a:cs typeface="Arial" panose="020B0604020202020204" pitchFamily="34" charset="0"/>
                </a:rPr>
                <a:t>Uitvoering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E06EB5B-190D-9643-9417-6DEF2BBD6E4A}"/>
                </a:ext>
              </a:extLst>
            </p:cNvPr>
            <p:cNvSpPr/>
            <p:nvPr/>
          </p:nvSpPr>
          <p:spPr>
            <a:xfrm>
              <a:off x="8954530" y="2119932"/>
              <a:ext cx="189470" cy="16606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</p:spTree>
    <p:extLst>
      <p:ext uri="{BB962C8B-B14F-4D97-AF65-F5344CB8AC3E}">
        <p14:creationId xmlns:p14="http://schemas.microsoft.com/office/powerpoint/2010/main" val="2421785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464</TotalTime>
  <Words>540</Words>
  <Application>Microsoft Office PowerPoint</Application>
  <PresentationFormat>Diavoorstelling (16:9)</PresentationFormat>
  <Paragraphs>129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Lato Light</vt:lpstr>
      <vt:lpstr>Roboto</vt:lpstr>
      <vt:lpstr>Roboto Medium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van der Kroon</dc:creator>
  <cp:lastModifiedBy>Regelink, Marlies</cp:lastModifiedBy>
  <cp:revision>46</cp:revision>
  <dcterms:created xsi:type="dcterms:W3CDTF">2020-03-06T09:24:46Z</dcterms:created>
  <dcterms:modified xsi:type="dcterms:W3CDTF">2020-08-20T12:12:37Z</dcterms:modified>
</cp:coreProperties>
</file>